
<file path=[Content_Types].xml><?xml version="1.0" encoding="utf-8"?>
<Types xmlns="http://schemas.openxmlformats.org/package/2006/content-types">
  <Default Extension="xml" ContentType="application/xml"/>
  <Default Extension="wav" ContentType="audio/wav"/>
  <Default Extension="jpg" ContentType="image/jpeg"/>
  <Default Extension="jpe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audio1.bin" ContentType="audio/unknown"/>
  <Override PartName="/ppt/media/audio2.bin" ContentType="audio/unknown"/>
  <Override PartName="/ppt/notesSlides/notesSlide2.xml" ContentType="application/vnd.openxmlformats-officedocument.presentationml.notesSlide+xml"/>
  <Override PartName="/ppt/media/audio3.bin" ContentType="audio/unknown"/>
  <Override PartName="/ppt/media/audio4.bin" ContentType="audio/unknown"/>
  <Override PartName="/ppt/media/audio5.bin" ContentType="audi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56" r:id="rId2"/>
    <p:sldId id="283" r:id="rId3"/>
    <p:sldId id="257" r:id="rId4"/>
    <p:sldId id="258" r:id="rId5"/>
    <p:sldId id="269" r:id="rId6"/>
    <p:sldId id="270" r:id="rId7"/>
    <p:sldId id="271" r:id="rId8"/>
    <p:sldId id="272" r:id="rId9"/>
    <p:sldId id="273" r:id="rId10"/>
    <p:sldId id="274" r:id="rId11"/>
    <p:sldId id="275" r:id="rId12"/>
    <p:sldId id="276" r:id="rId13"/>
    <p:sldId id="259" r:id="rId14"/>
    <p:sldId id="260" r:id="rId15"/>
    <p:sldId id="261" r:id="rId16"/>
    <p:sldId id="278" r:id="rId17"/>
    <p:sldId id="279" r:id="rId18"/>
    <p:sldId id="277" r:id="rId19"/>
    <p:sldId id="280" r:id="rId20"/>
    <p:sldId id="281" r:id="rId21"/>
    <p:sldId id="262" r:id="rId22"/>
    <p:sldId id="282" r:id="rId23"/>
    <p:sldId id="264" r:id="rId24"/>
    <p:sldId id="285" r:id="rId25"/>
    <p:sldId id="284" r:id="rId26"/>
    <p:sldId id="267" r:id="rId27"/>
    <p:sldId id="265" r:id="rId28"/>
    <p:sldId id="268" r:id="rId29"/>
    <p:sldId id="286" r:id="rId30"/>
    <p:sldId id="287" r:id="rId31"/>
    <p:sldId id="288" r:id="rId32"/>
    <p:sldId id="289" r:id="rId33"/>
    <p:sldId id="290" r:id="rId34"/>
    <p:sldId id="291" r:id="rId3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99"/>
    <a:srgbClr val="336699"/>
    <a:srgbClr val="008080"/>
    <a:srgbClr val="009999"/>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p:cViewPr varScale="1">
        <p:scale>
          <a:sx n="88" d="100"/>
          <a:sy n="88" d="100"/>
        </p:scale>
        <p:origin x="-98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200">
                <a:cs typeface="+mn-cs"/>
              </a:defRPr>
            </a:lvl1pPr>
          </a:lstStyle>
          <a:p>
            <a:pPr>
              <a:defRPr/>
            </a:pPr>
            <a:endParaRPr lang="en-US" dirty="0"/>
          </a:p>
        </p:txBody>
      </p:sp>
      <p:sp>
        <p:nvSpPr>
          <p:cNvPr id="1741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200">
                <a:cs typeface="+mn-cs"/>
              </a:defRPr>
            </a:lvl1pPr>
          </a:lstStyle>
          <a:p>
            <a:pPr>
              <a:defRPr/>
            </a:pPr>
            <a:endParaRPr lang="en-US" dirty="0"/>
          </a:p>
        </p:txBody>
      </p:sp>
      <p:sp>
        <p:nvSpPr>
          <p:cNvPr id="1741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0" hangingPunct="0">
              <a:defRPr sz="1200">
                <a:cs typeface="+mn-cs"/>
              </a:defRPr>
            </a:lvl1pPr>
          </a:lstStyle>
          <a:p>
            <a:pPr>
              <a:defRPr/>
            </a:pPr>
            <a:endParaRPr lang="en-US" dirty="0"/>
          </a:p>
        </p:txBody>
      </p:sp>
      <p:sp>
        <p:nvSpPr>
          <p:cNvPr id="1741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0" hangingPunct="0">
              <a:defRPr sz="1200">
                <a:cs typeface="+mn-cs"/>
              </a:defRPr>
            </a:lvl1pPr>
          </a:lstStyle>
          <a:p>
            <a:pPr>
              <a:defRPr/>
            </a:pPr>
            <a:fld id="{ABE5DA76-AAE7-5243-8E0F-741B41003510}" type="slidenum">
              <a:rPr lang="en-US"/>
              <a:pPr>
                <a:defRPr/>
              </a:pPr>
              <a:t>‹#›</a:t>
            </a:fld>
            <a:endParaRPr lang="en-US" dirty="0"/>
          </a:p>
        </p:txBody>
      </p:sp>
    </p:spTree>
    <p:extLst>
      <p:ext uri="{BB962C8B-B14F-4D97-AF65-F5344CB8AC3E}">
        <p14:creationId xmlns:p14="http://schemas.microsoft.com/office/powerpoint/2010/main" val="5227573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200">
                <a:cs typeface="+mn-cs"/>
              </a:defRPr>
            </a:lvl1pPr>
          </a:lstStyle>
          <a:p>
            <a:pPr>
              <a:defRPr/>
            </a:pPr>
            <a:endParaRPr lang="en-US" dirty="0"/>
          </a:p>
        </p:txBody>
      </p:sp>
      <p:sp>
        <p:nvSpPr>
          <p:cNvPr id="1536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200">
                <a:cs typeface="+mn-cs"/>
              </a:defRPr>
            </a:lvl1pPr>
          </a:lstStyle>
          <a:p>
            <a:pPr>
              <a:defRPr/>
            </a:pPr>
            <a:endParaRPr lang="en-US" dirty="0"/>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0" hangingPunct="0">
              <a:defRPr sz="1200">
                <a:cs typeface="+mn-cs"/>
              </a:defRPr>
            </a:lvl1pPr>
          </a:lstStyle>
          <a:p>
            <a:pPr>
              <a:defRPr/>
            </a:pPr>
            <a:endParaRPr lang="en-US" dirty="0"/>
          </a:p>
        </p:txBody>
      </p:sp>
      <p:sp>
        <p:nvSpPr>
          <p:cNvPr id="1536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0" hangingPunct="0">
              <a:defRPr sz="1200">
                <a:cs typeface="+mn-cs"/>
              </a:defRPr>
            </a:lvl1pPr>
          </a:lstStyle>
          <a:p>
            <a:pPr>
              <a:defRPr/>
            </a:pPr>
            <a:fld id="{FA10A3C2-CBC1-E74D-AABD-D8CD5231560F}" type="slidenum">
              <a:rPr lang="en-US"/>
              <a:pPr>
                <a:defRPr/>
              </a:pPr>
              <a:t>‹#›</a:t>
            </a:fld>
            <a:endParaRPr lang="en-US" dirty="0"/>
          </a:p>
        </p:txBody>
      </p:sp>
    </p:spTree>
    <p:extLst>
      <p:ext uri="{BB962C8B-B14F-4D97-AF65-F5344CB8AC3E}">
        <p14:creationId xmlns:p14="http://schemas.microsoft.com/office/powerpoint/2010/main" val="31011559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A545EE-8BAB-E84C-BBB9-6ADF3ED5EBFC}" type="slidenum">
              <a:rPr lang="en-US"/>
              <a:pPr>
                <a:defRPr/>
              </a:pPr>
              <a:t>1</a:t>
            </a:fld>
            <a:endParaRPr lang="en-US" dirty="0"/>
          </a:p>
        </p:txBody>
      </p:sp>
      <p:sp>
        <p:nvSpPr>
          <p:cNvPr id="1843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35" name="Rectangle 1027"/>
          <p:cNvSpPr>
            <a:spLocks noGrp="1" noChangeArrowheads="1"/>
          </p:cNvSpPr>
          <p:nvPr>
            <p:ph type="body" idx="1"/>
          </p:nvPr>
        </p:nvSpPr>
        <p:spPr/>
        <p:txBody>
          <a:bodyPr/>
          <a:lstStyle/>
          <a:p>
            <a:pPr>
              <a:defRPr/>
            </a:pPr>
            <a:endParaRPr lang="en-US" dirty="0"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A10A3C2-CBC1-E74D-AABD-D8CD5231560F}" type="slidenum">
              <a:rPr lang="en-US" smtClean="0"/>
              <a:pPr>
                <a:defRPr/>
              </a:pPr>
              <a:t>19</a:t>
            </a:fld>
            <a:endParaRPr lang="en-US" dirty="0"/>
          </a:p>
        </p:txBody>
      </p:sp>
    </p:spTree>
    <p:extLst>
      <p:ext uri="{BB962C8B-B14F-4D97-AF65-F5344CB8AC3E}">
        <p14:creationId xmlns:p14="http://schemas.microsoft.com/office/powerpoint/2010/main" val="4238807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dirty="0">
              <a:cs typeface="+mn-cs"/>
            </a:endParaRPr>
          </a:p>
        </p:txBody>
      </p:sp>
      <p:sp>
        <p:nvSpPr>
          <p:cNvPr id="5" name="Arc 3"/>
          <p:cNvSpPr>
            <a:spLocks/>
          </p:cNvSpPr>
          <p:nvPr/>
        </p:nvSpPr>
        <p:spPr bwMode="auto">
          <a:xfrm>
            <a:off x="0" y="842963"/>
            <a:ext cx="2897188" cy="60150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kumimoji="1" lang="en-US" dirty="0">
              <a:cs typeface="+mn-cs"/>
            </a:endParaRPr>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pPr lvl="0"/>
            <a:r>
              <a:rPr lang="en-US" noProof="0" smtClean="0"/>
              <a:t>Click to edit Master title style</a:t>
            </a:r>
          </a:p>
        </p:txBody>
      </p:sp>
      <p:sp>
        <p:nvSpPr>
          <p:cNvPr id="3077" name="Rectangle 5"/>
          <p:cNvSpPr>
            <a:spLocks noGrp="1" noChangeArrowheads="1"/>
          </p:cNvSpPr>
          <p:nvPr>
            <p:ph type="subTitle" sz="quarter" idx="1"/>
          </p:nvPr>
        </p:nvSpPr>
        <p:spPr>
          <a:xfrm>
            <a:off x="4191000" y="1828800"/>
            <a:ext cx="4572000" cy="1752600"/>
          </a:xfrm>
        </p:spPr>
        <p:txBody>
          <a:bodyPr/>
          <a:lstStyle>
            <a:lvl1pPr marL="0" indent="0">
              <a:buFont typeface="Wingdings" charset="0"/>
              <a:buNone/>
              <a:defRPr sz="2400"/>
            </a:lvl1pPr>
          </a:lstStyle>
          <a:p>
            <a:pPr lvl="0"/>
            <a:r>
              <a:rPr lang="en-US" noProof="0" smtClean="0"/>
              <a:t>Click to edit Master subtitle style</a:t>
            </a:r>
          </a:p>
        </p:txBody>
      </p:sp>
      <p:sp>
        <p:nvSpPr>
          <p:cNvPr id="6" name="Rectangle 6"/>
          <p:cNvSpPr>
            <a:spLocks noGrp="1" noChangeArrowheads="1"/>
          </p:cNvSpPr>
          <p:nvPr>
            <p:ph type="dt" sz="quarter" idx="10"/>
          </p:nvPr>
        </p:nvSpPr>
        <p:spPr>
          <a:extLst>
            <a:ext uri="{909E8E84-426E-40dd-AFC4-6F175D3DCCD1}">
              <a14:hiddenFill xmlns:a14="http://schemas.microsoft.com/office/drawing/2010/main">
                <a:solidFill>
                  <a:schemeClr val="accent2"/>
                </a:solidFill>
              </a14:hiddenFill>
            </a:ext>
          </a:extLst>
        </p:spPr>
        <p:txBody>
          <a:bodyPr/>
          <a:lstStyle>
            <a:lvl1pPr>
              <a:defRPr/>
            </a:lvl1pPr>
          </a:lstStyle>
          <a:p>
            <a:pPr>
              <a:defRPr/>
            </a:pPr>
            <a:endParaRPr lang="en-US" dirty="0"/>
          </a:p>
        </p:txBody>
      </p:sp>
      <p:sp>
        <p:nvSpPr>
          <p:cNvPr id="7" name="Rectangle 7"/>
          <p:cNvSpPr>
            <a:spLocks noGrp="1" noChangeArrowheads="1"/>
          </p:cNvSpPr>
          <p:nvPr>
            <p:ph type="ftr" sz="quarter" idx="11"/>
          </p:nvPr>
        </p:nvSpPr>
        <p:spPr/>
        <p:txBody>
          <a:bodyPr/>
          <a:lstStyle>
            <a:lvl1pPr>
              <a:defRPr/>
            </a:lvl1pPr>
          </a:lstStyle>
          <a:p>
            <a:pPr>
              <a:defRPr/>
            </a:pPr>
            <a:endParaRPr lang="en-US" dirty="0"/>
          </a:p>
        </p:txBody>
      </p:sp>
      <p:sp>
        <p:nvSpPr>
          <p:cNvPr id="8" name="Rectangle 8"/>
          <p:cNvSpPr>
            <a:spLocks noGrp="1" noChangeArrowheads="1"/>
          </p:cNvSpPr>
          <p:nvPr>
            <p:ph type="sldNum" sz="quarter" idx="12"/>
          </p:nvPr>
        </p:nvSpPr>
        <p:spPr/>
        <p:txBody>
          <a:bodyPr/>
          <a:lstStyle>
            <a:lvl1pPr>
              <a:defRPr/>
            </a:lvl1pPr>
          </a:lstStyle>
          <a:p>
            <a:pPr>
              <a:defRPr/>
            </a:pPr>
            <a:fld id="{602E101D-6AFD-184F-AD77-65C4D3382936}" type="slidenum">
              <a:rPr lang="en-US"/>
              <a:pPr>
                <a:defRPr/>
              </a:pPr>
              <a:t>‹#›</a:t>
            </a:fld>
            <a:endParaRPr lang="en-US" dirty="0"/>
          </a:p>
        </p:txBody>
      </p:sp>
    </p:spTree>
    <p:extLst>
      <p:ext uri="{BB962C8B-B14F-4D97-AF65-F5344CB8AC3E}">
        <p14:creationId xmlns:p14="http://schemas.microsoft.com/office/powerpoint/2010/main" val="1162413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A40F1DAF-A82F-C048-8E19-12C275D16024}" type="slidenum">
              <a:rPr lang="en-US"/>
              <a:pPr>
                <a:defRPr/>
              </a:pPr>
              <a:t>‹#›</a:t>
            </a:fld>
            <a:endParaRPr lang="en-US" dirty="0"/>
          </a:p>
        </p:txBody>
      </p:sp>
    </p:spTree>
    <p:extLst>
      <p:ext uri="{BB962C8B-B14F-4D97-AF65-F5344CB8AC3E}">
        <p14:creationId xmlns:p14="http://schemas.microsoft.com/office/powerpoint/2010/main" val="2459877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24BB6F41-7AF1-8746-97E7-F6932CEA7272}" type="slidenum">
              <a:rPr lang="en-US"/>
              <a:pPr>
                <a:defRPr/>
              </a:pPr>
              <a:t>‹#›</a:t>
            </a:fld>
            <a:endParaRPr lang="en-US" dirty="0"/>
          </a:p>
        </p:txBody>
      </p:sp>
    </p:spTree>
    <p:extLst>
      <p:ext uri="{BB962C8B-B14F-4D97-AF65-F5344CB8AC3E}">
        <p14:creationId xmlns:p14="http://schemas.microsoft.com/office/powerpoint/2010/main" val="1048061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E0552DE2-1691-7748-8A73-403FC4CE21DF}" type="slidenum">
              <a:rPr lang="en-US"/>
              <a:pPr>
                <a:defRPr/>
              </a:pPr>
              <a:t>‹#›</a:t>
            </a:fld>
            <a:endParaRPr lang="en-US" dirty="0"/>
          </a:p>
        </p:txBody>
      </p:sp>
    </p:spTree>
    <p:extLst>
      <p:ext uri="{BB962C8B-B14F-4D97-AF65-F5344CB8AC3E}">
        <p14:creationId xmlns:p14="http://schemas.microsoft.com/office/powerpoint/2010/main" val="1975634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6D89B218-6507-4F41-890F-D0F1B118D59F}" type="slidenum">
              <a:rPr lang="en-US"/>
              <a:pPr>
                <a:defRPr/>
              </a:pPr>
              <a:t>‹#›</a:t>
            </a:fld>
            <a:endParaRPr lang="en-US" dirty="0"/>
          </a:p>
        </p:txBody>
      </p:sp>
    </p:spTree>
    <p:extLst>
      <p:ext uri="{BB962C8B-B14F-4D97-AF65-F5344CB8AC3E}">
        <p14:creationId xmlns:p14="http://schemas.microsoft.com/office/powerpoint/2010/main" val="3964124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31C6C3A3-93F6-6F41-88AF-FCE7BC1093C9}" type="slidenum">
              <a:rPr lang="en-US"/>
              <a:pPr>
                <a:defRPr/>
              </a:pPr>
              <a:t>‹#›</a:t>
            </a:fld>
            <a:endParaRPr lang="en-US" dirty="0"/>
          </a:p>
        </p:txBody>
      </p:sp>
    </p:spTree>
    <p:extLst>
      <p:ext uri="{BB962C8B-B14F-4D97-AF65-F5344CB8AC3E}">
        <p14:creationId xmlns:p14="http://schemas.microsoft.com/office/powerpoint/2010/main" val="3537579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B00E7C12-F681-C54B-B55A-D954B68B035E}" type="slidenum">
              <a:rPr lang="en-US"/>
              <a:pPr>
                <a:defRPr/>
              </a:pPr>
              <a:t>‹#›</a:t>
            </a:fld>
            <a:endParaRPr lang="en-US" dirty="0"/>
          </a:p>
        </p:txBody>
      </p:sp>
    </p:spTree>
    <p:extLst>
      <p:ext uri="{BB962C8B-B14F-4D97-AF65-F5344CB8AC3E}">
        <p14:creationId xmlns:p14="http://schemas.microsoft.com/office/powerpoint/2010/main" val="1020124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7"/>
          <p:cNvSpPr>
            <a:spLocks noGrp="1" noChangeArrowheads="1"/>
          </p:cNvSpPr>
          <p:nvPr>
            <p:ph type="sldNum" sz="quarter" idx="12"/>
          </p:nvPr>
        </p:nvSpPr>
        <p:spPr>
          <a:ln/>
        </p:spPr>
        <p:txBody>
          <a:bodyPr/>
          <a:lstStyle>
            <a:lvl1pPr>
              <a:defRPr/>
            </a:lvl1pPr>
          </a:lstStyle>
          <a:p>
            <a:pPr>
              <a:defRPr/>
            </a:pPr>
            <a:fld id="{37C308A5-5099-3F48-8D10-774171E678AB}" type="slidenum">
              <a:rPr lang="en-US"/>
              <a:pPr>
                <a:defRPr/>
              </a:pPr>
              <a:t>‹#›</a:t>
            </a:fld>
            <a:endParaRPr lang="en-US" dirty="0"/>
          </a:p>
        </p:txBody>
      </p:sp>
    </p:spTree>
    <p:extLst>
      <p:ext uri="{BB962C8B-B14F-4D97-AF65-F5344CB8AC3E}">
        <p14:creationId xmlns:p14="http://schemas.microsoft.com/office/powerpoint/2010/main" val="426985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7"/>
          <p:cNvSpPr>
            <a:spLocks noGrp="1" noChangeArrowheads="1"/>
          </p:cNvSpPr>
          <p:nvPr>
            <p:ph type="sldNum" sz="quarter" idx="12"/>
          </p:nvPr>
        </p:nvSpPr>
        <p:spPr>
          <a:ln/>
        </p:spPr>
        <p:txBody>
          <a:bodyPr/>
          <a:lstStyle>
            <a:lvl1pPr>
              <a:defRPr/>
            </a:lvl1pPr>
          </a:lstStyle>
          <a:p>
            <a:pPr>
              <a:defRPr/>
            </a:pPr>
            <a:fld id="{A585A64E-C7C2-F144-A468-03688A6EAEC4}" type="slidenum">
              <a:rPr lang="en-US"/>
              <a:pPr>
                <a:defRPr/>
              </a:pPr>
              <a:t>‹#›</a:t>
            </a:fld>
            <a:endParaRPr lang="en-US" dirty="0"/>
          </a:p>
        </p:txBody>
      </p:sp>
    </p:spTree>
    <p:extLst>
      <p:ext uri="{BB962C8B-B14F-4D97-AF65-F5344CB8AC3E}">
        <p14:creationId xmlns:p14="http://schemas.microsoft.com/office/powerpoint/2010/main" val="1007472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C634AE85-A8A3-6B43-BDBF-86106A382639}" type="slidenum">
              <a:rPr lang="en-US"/>
              <a:pPr>
                <a:defRPr/>
              </a:pPr>
              <a:t>‹#›</a:t>
            </a:fld>
            <a:endParaRPr lang="en-US" dirty="0"/>
          </a:p>
        </p:txBody>
      </p:sp>
    </p:spTree>
    <p:extLst>
      <p:ext uri="{BB962C8B-B14F-4D97-AF65-F5344CB8AC3E}">
        <p14:creationId xmlns:p14="http://schemas.microsoft.com/office/powerpoint/2010/main" val="894979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6258F3ED-295F-7F42-98F4-F2C32EA814CD}" type="slidenum">
              <a:rPr lang="en-US"/>
              <a:pPr>
                <a:defRPr/>
              </a:pPr>
              <a:t>‹#›</a:t>
            </a:fld>
            <a:endParaRPr lang="en-US" dirty="0"/>
          </a:p>
        </p:txBody>
      </p:sp>
    </p:spTree>
    <p:extLst>
      <p:ext uri="{BB962C8B-B14F-4D97-AF65-F5344CB8AC3E}">
        <p14:creationId xmlns:p14="http://schemas.microsoft.com/office/powerpoint/2010/main" val="17944499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7188" cy="60150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kumimoji="1" lang="en-US" dirty="0">
              <a:cs typeface="+mn-cs"/>
            </a:endParaRPr>
          </a:p>
        </p:txBody>
      </p:sp>
      <p:sp>
        <p:nvSpPr>
          <p:cNvPr id="1027" name="Rectangle 3"/>
          <p:cNvSpPr>
            <a:spLocks noGrp="1" noChangeArrowheads="1"/>
          </p:cNvSpPr>
          <p:nvPr>
            <p:ph type="title"/>
          </p:nvPr>
        </p:nvSpPr>
        <p:spPr bwMode="auto">
          <a:xfrm>
            <a:off x="2819400" y="609600"/>
            <a:ext cx="6096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defRPr sz="1400">
                <a:latin typeface="+mn-lt"/>
                <a:cs typeface="+mn-cs"/>
              </a:defRPr>
            </a:lvl1pPr>
          </a:lstStyle>
          <a:p>
            <a:pPr>
              <a:defRPr/>
            </a:pPr>
            <a:endParaRPr lang="en-US" dirty="0"/>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a:defRPr sz="1400">
                <a:latin typeface="+mn-lt"/>
                <a:cs typeface="+mn-cs"/>
              </a:defRPr>
            </a:lvl1pPr>
          </a:lstStyle>
          <a:p>
            <a:pPr>
              <a:defRPr/>
            </a:pPr>
            <a:endParaRPr lang="en-US" dirty="0"/>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none" lIns="92075" tIns="46038" rIns="92075" bIns="46038" numCol="1" anchor="ctr" anchorCtr="0" compatLnSpc="1">
            <a:prstTxWarp prst="textNoShape">
              <a:avLst/>
            </a:prstTxWarp>
          </a:bodyPr>
          <a:lstStyle>
            <a:lvl1pPr algn="r">
              <a:defRPr sz="1400">
                <a:latin typeface="+mn-lt"/>
                <a:cs typeface="+mn-cs"/>
              </a:defRPr>
            </a:lvl1pPr>
          </a:lstStyle>
          <a:p>
            <a:pPr>
              <a:defRPr/>
            </a:pPr>
            <a:fld id="{263EAEC7-2AEF-BA46-9BE2-E6666B9F45D7}"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803"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rtl="0" eaLnBrk="0" fontAlgn="base" hangingPunct="0">
        <a:lnSpc>
          <a:spcPct val="70000"/>
        </a:lnSpc>
        <a:spcBef>
          <a:spcPct val="0"/>
        </a:spcBef>
        <a:spcAft>
          <a:spcPct val="0"/>
        </a:spcAft>
        <a:defRPr sz="4800" b="1">
          <a:solidFill>
            <a:schemeClr val="tx2"/>
          </a:solidFill>
          <a:latin typeface="+mj-lt"/>
          <a:ea typeface="+mj-ea"/>
          <a:cs typeface="ＭＳ Ｐゴシック" charset="0"/>
        </a:defRPr>
      </a:lvl1pPr>
      <a:lvl2pPr algn="l" rtl="0" eaLnBrk="0" fontAlgn="base" hangingPunct="0">
        <a:lnSpc>
          <a:spcPct val="70000"/>
        </a:lnSpc>
        <a:spcBef>
          <a:spcPct val="0"/>
        </a:spcBef>
        <a:spcAft>
          <a:spcPct val="0"/>
        </a:spcAft>
        <a:defRPr sz="4800" b="1">
          <a:solidFill>
            <a:schemeClr val="tx2"/>
          </a:solidFill>
          <a:latin typeface="Arial Narrow" charset="0"/>
          <a:ea typeface="ＭＳ Ｐゴシック" charset="0"/>
          <a:cs typeface="ＭＳ Ｐゴシック" charset="0"/>
        </a:defRPr>
      </a:lvl2pPr>
      <a:lvl3pPr algn="l" rtl="0" eaLnBrk="0" fontAlgn="base" hangingPunct="0">
        <a:lnSpc>
          <a:spcPct val="70000"/>
        </a:lnSpc>
        <a:spcBef>
          <a:spcPct val="0"/>
        </a:spcBef>
        <a:spcAft>
          <a:spcPct val="0"/>
        </a:spcAft>
        <a:defRPr sz="4800" b="1">
          <a:solidFill>
            <a:schemeClr val="tx2"/>
          </a:solidFill>
          <a:latin typeface="Arial Narrow" charset="0"/>
          <a:ea typeface="ＭＳ Ｐゴシック" charset="0"/>
          <a:cs typeface="ＭＳ Ｐゴシック" charset="0"/>
        </a:defRPr>
      </a:lvl3pPr>
      <a:lvl4pPr algn="l" rtl="0" eaLnBrk="0" fontAlgn="base" hangingPunct="0">
        <a:lnSpc>
          <a:spcPct val="70000"/>
        </a:lnSpc>
        <a:spcBef>
          <a:spcPct val="0"/>
        </a:spcBef>
        <a:spcAft>
          <a:spcPct val="0"/>
        </a:spcAft>
        <a:defRPr sz="4800" b="1">
          <a:solidFill>
            <a:schemeClr val="tx2"/>
          </a:solidFill>
          <a:latin typeface="Arial Narrow" charset="0"/>
          <a:ea typeface="ＭＳ Ｐゴシック" charset="0"/>
          <a:cs typeface="ＭＳ Ｐゴシック" charset="0"/>
        </a:defRPr>
      </a:lvl4pPr>
      <a:lvl5pPr algn="l" rtl="0" eaLnBrk="0" fontAlgn="base" hangingPunct="0">
        <a:lnSpc>
          <a:spcPct val="70000"/>
        </a:lnSpc>
        <a:spcBef>
          <a:spcPct val="0"/>
        </a:spcBef>
        <a:spcAft>
          <a:spcPct val="0"/>
        </a:spcAft>
        <a:defRPr sz="4800" b="1">
          <a:solidFill>
            <a:schemeClr val="tx2"/>
          </a:solidFill>
          <a:latin typeface="Arial Narrow" charset="0"/>
          <a:ea typeface="ＭＳ Ｐゴシック" charset="0"/>
          <a:cs typeface="ＭＳ Ｐゴシック" charset="0"/>
        </a:defRPr>
      </a:lvl5pPr>
      <a:lvl6pPr marL="457200" algn="l" rtl="0" fontAlgn="base">
        <a:lnSpc>
          <a:spcPct val="70000"/>
        </a:lnSpc>
        <a:spcBef>
          <a:spcPct val="0"/>
        </a:spcBef>
        <a:spcAft>
          <a:spcPct val="0"/>
        </a:spcAft>
        <a:defRPr sz="4800" b="1">
          <a:solidFill>
            <a:schemeClr val="tx2"/>
          </a:solidFill>
          <a:latin typeface="Arial Narrow" charset="0"/>
          <a:ea typeface="ＭＳ Ｐゴシック" charset="0"/>
        </a:defRPr>
      </a:lvl6pPr>
      <a:lvl7pPr marL="914400" algn="l" rtl="0" fontAlgn="base">
        <a:lnSpc>
          <a:spcPct val="70000"/>
        </a:lnSpc>
        <a:spcBef>
          <a:spcPct val="0"/>
        </a:spcBef>
        <a:spcAft>
          <a:spcPct val="0"/>
        </a:spcAft>
        <a:defRPr sz="4800" b="1">
          <a:solidFill>
            <a:schemeClr val="tx2"/>
          </a:solidFill>
          <a:latin typeface="Arial Narrow" charset="0"/>
          <a:ea typeface="ＭＳ Ｐゴシック" charset="0"/>
        </a:defRPr>
      </a:lvl7pPr>
      <a:lvl8pPr marL="1371600" algn="l" rtl="0" fontAlgn="base">
        <a:lnSpc>
          <a:spcPct val="70000"/>
        </a:lnSpc>
        <a:spcBef>
          <a:spcPct val="0"/>
        </a:spcBef>
        <a:spcAft>
          <a:spcPct val="0"/>
        </a:spcAft>
        <a:defRPr sz="4800" b="1">
          <a:solidFill>
            <a:schemeClr val="tx2"/>
          </a:solidFill>
          <a:latin typeface="Arial Narrow" charset="0"/>
          <a:ea typeface="ＭＳ Ｐゴシック" charset="0"/>
        </a:defRPr>
      </a:lvl8pPr>
      <a:lvl9pPr marL="1828800" algn="l" rtl="0" fontAlgn="base">
        <a:lnSpc>
          <a:spcPct val="70000"/>
        </a:lnSpc>
        <a:spcBef>
          <a:spcPct val="0"/>
        </a:spcBef>
        <a:spcAft>
          <a:spcPct val="0"/>
        </a:spcAft>
        <a:defRPr sz="4800" b="1">
          <a:solidFill>
            <a:schemeClr val="tx2"/>
          </a:solidFill>
          <a:latin typeface="Arial Narrow"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65000"/>
        <a:buFont typeface="Wingdings" charset="0"/>
        <a:buChar char="u"/>
        <a:defRPr sz="26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mn-ea"/>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mn-ea"/>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mn-ea"/>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mn-ea"/>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audio" Target="../media/audio2.bin"/><Relationship Id="rId5" Type="http://schemas.openxmlformats.org/officeDocument/2006/relationships/hyperlink" Target="http://www.BionicRehab.net"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2.MOV"/><Relationship Id="rId2" Type="http://schemas.openxmlformats.org/officeDocument/2006/relationships/video" Target="../media/media2.MO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1" Type="http://schemas.microsoft.com/office/2007/relationships/media" Target="../media/media3.MOV"/><Relationship Id="rId2" Type="http://schemas.openxmlformats.org/officeDocument/2006/relationships/video" Target="../media/media3.MOV"/></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11.png"/><Relationship Id="rId1" Type="http://schemas.microsoft.com/office/2007/relationships/media" Target="../media/media4.MOV"/><Relationship Id="rId2" Type="http://schemas.openxmlformats.org/officeDocument/2006/relationships/video" Target="../media/media4.MO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5.MOV"/><Relationship Id="rId2" Type="http://schemas.openxmlformats.org/officeDocument/2006/relationships/video" Target="../media/media5.MOV"/></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audio3.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audio4.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audio5.bin"/><Relationship Id="rId3" Type="http://schemas.openxmlformats.org/officeDocument/2006/relationships/audio" Target="../media/audio2.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 Id="rId3" Type="http://schemas.openxmlformats.org/officeDocument/2006/relationships/image" Target="../media/image20.jpg"/></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4.png"/><Relationship Id="rId1" Type="http://schemas.microsoft.com/office/2007/relationships/media" Target="../media/media6.wav"/><Relationship Id="rId2" Type="http://schemas.openxmlformats.org/officeDocument/2006/relationships/audio" Target="../media/media6.wav"/></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ionicRehab.net"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2" name="Rectangle 6"/>
          <p:cNvSpPr>
            <a:spLocks noGrp="1" noChangeArrowheads="1"/>
          </p:cNvSpPr>
          <p:nvPr>
            <p:ph type="ctrTitle"/>
          </p:nvPr>
        </p:nvSpPr>
        <p:spPr>
          <a:xfrm>
            <a:off x="152400" y="1752600"/>
            <a:ext cx="8991600" cy="2133600"/>
          </a:xfrm>
        </p:spPr>
        <p:txBody>
          <a:bodyPr/>
          <a:lstStyle/>
          <a:p>
            <a:pPr eaLnBrk="1" hangingPunct="1">
              <a:defRPr/>
            </a:pPr>
            <a:r>
              <a:rPr lang="en-US" sz="4000" dirty="0" smtClean="0">
                <a:latin typeface="Times New Roman"/>
                <a:cs typeface="Times New Roman"/>
              </a:rPr>
              <a:t/>
            </a:r>
            <a:br>
              <a:rPr lang="en-US" sz="4000" dirty="0" smtClean="0">
                <a:latin typeface="Times New Roman"/>
                <a:cs typeface="Times New Roman"/>
              </a:rPr>
            </a:br>
            <a:r>
              <a:rPr lang="en-US" sz="4000" dirty="0">
                <a:latin typeface="Times New Roman"/>
                <a:cs typeface="Times New Roman"/>
              </a:rPr>
              <a:t>The Pros &amp; Cons of using Thermosetting Vs. Thermoforming </a:t>
            </a:r>
            <a:r>
              <a:rPr lang="en-US" sz="4000" dirty="0" smtClean="0">
                <a:latin typeface="Times New Roman"/>
                <a:cs typeface="Times New Roman"/>
              </a:rPr>
              <a:t>Plastics </a:t>
            </a:r>
            <a:r>
              <a:rPr lang="en-US" sz="4000" dirty="0">
                <a:latin typeface="Times New Roman"/>
                <a:cs typeface="Times New Roman"/>
              </a:rPr>
              <a:t>in Orthotic Design</a:t>
            </a:r>
            <a:r>
              <a:rPr lang="en-US" sz="4000" dirty="0" smtClean="0">
                <a:latin typeface="Times New Roman"/>
                <a:cs typeface="Times New Roman"/>
              </a:rPr>
              <a:t>;</a:t>
            </a:r>
            <a:br>
              <a:rPr lang="en-US" sz="4000" dirty="0" smtClean="0">
                <a:latin typeface="Times New Roman"/>
                <a:cs typeface="Times New Roman"/>
              </a:rPr>
            </a:br>
            <a:r>
              <a:rPr lang="en-US" sz="4000" dirty="0" smtClean="0">
                <a:latin typeface="Times New Roman"/>
                <a:cs typeface="Times New Roman"/>
              </a:rPr>
              <a:t>From Evaluation to Delivery &amp; Beyond</a:t>
            </a:r>
          </a:p>
        </p:txBody>
      </p:sp>
      <p:sp>
        <p:nvSpPr>
          <p:cNvPr id="4103" name="Rectangle 7"/>
          <p:cNvSpPr>
            <a:spLocks noGrp="1" noChangeArrowheads="1"/>
          </p:cNvSpPr>
          <p:nvPr>
            <p:ph type="subTitle" idx="1"/>
          </p:nvPr>
        </p:nvSpPr>
        <p:spPr>
          <a:xfrm>
            <a:off x="2438400" y="5029200"/>
            <a:ext cx="6705600" cy="1524000"/>
          </a:xfrm>
        </p:spPr>
        <p:txBody>
          <a:bodyPr/>
          <a:lstStyle/>
          <a:p>
            <a:pPr eaLnBrk="1" hangingPunct="1">
              <a:defRPr/>
            </a:pPr>
            <a:r>
              <a:rPr lang="en-US" sz="2800" dirty="0" smtClean="0">
                <a:latin typeface="Times New Roman"/>
                <a:cs typeface="Times New Roman"/>
              </a:rPr>
              <a:t>By Andrew A. Cinque CPO</a:t>
            </a:r>
          </a:p>
          <a:p>
            <a:pPr eaLnBrk="1" hangingPunct="1">
              <a:defRPr/>
            </a:pPr>
            <a:r>
              <a:rPr lang="en-US" sz="2800" b="1" dirty="0" smtClean="0">
                <a:solidFill>
                  <a:schemeClr val="accent2"/>
                </a:solidFill>
                <a:latin typeface="Times New Roman"/>
                <a:cs typeface="Times New Roman"/>
                <a:hlinkClick r:id="rId5"/>
              </a:rPr>
              <a:t>www.BionicRehab.net</a:t>
            </a:r>
            <a:endParaRPr lang="en-US" sz="2800" b="1" dirty="0" smtClean="0">
              <a:solidFill>
                <a:schemeClr val="accent2"/>
              </a:solidFill>
              <a:latin typeface="Times New Roman"/>
              <a:cs typeface="Times New Roman"/>
            </a:endParaRPr>
          </a:p>
          <a:p>
            <a:pPr eaLnBrk="1" hangingPunct="1">
              <a:defRPr/>
            </a:pPr>
            <a:r>
              <a:rPr lang="en-US" sz="2800" dirty="0" smtClean="0">
                <a:latin typeface="Times New Roman"/>
                <a:cs typeface="Times New Roman"/>
              </a:rPr>
              <a:t>(914) 755 5145, Andrewc@ BionicRehab.net</a:t>
            </a:r>
          </a:p>
          <a:p>
            <a:pPr eaLnBrk="1" hangingPunct="1">
              <a:defRPr/>
            </a:pPr>
            <a:endParaRPr lang="en-US" dirty="0" smtClean="0">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additive="base">
                                        <p:cTn id="7" dur="500" fill="hold"/>
                                        <p:tgtEl>
                                          <p:spTgt spid="4102"/>
                                        </p:tgtEl>
                                        <p:attrNameLst>
                                          <p:attrName>ppt_x</p:attrName>
                                        </p:attrNameLst>
                                      </p:cBhvr>
                                      <p:tavLst>
                                        <p:tav tm="0">
                                          <p:val>
                                            <p:strVal val="0-#ppt_w/2"/>
                                          </p:val>
                                        </p:tav>
                                        <p:tav tm="100000">
                                          <p:val>
                                            <p:strVal val="#ppt_x"/>
                                          </p:val>
                                        </p:tav>
                                      </p:tavLst>
                                    </p:anim>
                                    <p:anim calcmode="lin" valueType="num">
                                      <p:cBhvr additive="base">
                                        <p:cTn id="8" dur="500" fill="hold"/>
                                        <p:tgtEl>
                                          <p:spTgt spid="410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4103">
                                            <p:txEl>
                                              <p:pRg st="0" end="0"/>
                                            </p:txEl>
                                          </p:spTgt>
                                        </p:tgtEl>
                                        <p:attrNameLst>
                                          <p:attrName>style.visibility</p:attrName>
                                        </p:attrNameLst>
                                      </p:cBhvr>
                                      <p:to>
                                        <p:strVal val="visible"/>
                                      </p:to>
                                    </p:set>
                                    <p:anim calcmode="lin" valueType="num">
                                      <p:cBhvr additive="base">
                                        <p:cTn id="12" dur="500" fill="hold"/>
                                        <p:tgtEl>
                                          <p:spTgt spid="410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103">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par>
                          <p:cTn id="14" fill="hold" nodeType="afterGroup">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4103">
                                            <p:txEl>
                                              <p:pRg st="1" end="1"/>
                                            </p:txEl>
                                          </p:spTgt>
                                        </p:tgtEl>
                                        <p:attrNameLst>
                                          <p:attrName>style.visibility</p:attrName>
                                        </p:attrNameLst>
                                      </p:cBhvr>
                                      <p:to>
                                        <p:strVal val="visible"/>
                                      </p:to>
                                    </p:set>
                                    <p:anim calcmode="lin" valueType="num">
                                      <p:cBhvr additive="base">
                                        <p:cTn id="17" dur="500" fill="hold"/>
                                        <p:tgtEl>
                                          <p:spTgt spid="410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103">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applause.wav"/>
                                        </p:tgtEl>
                                      </p:cMediaNode>
                                    </p:audio>
                                  </p:subTnLst>
                                </p:cTn>
                              </p:par>
                            </p:childTnLst>
                          </p:cTn>
                        </p:par>
                        <p:par>
                          <p:cTn id="19" fill="hold" nodeType="afterGroup">
                            <p:stCondLst>
                              <p:cond delay="1500"/>
                            </p:stCondLst>
                            <p:childTnLst>
                              <p:par>
                                <p:cTn id="20" presetID="2" presetClass="entr" presetSubtype="12" fill="hold" grpId="0" nodeType="afterEffect">
                                  <p:stCondLst>
                                    <p:cond delay="0"/>
                                  </p:stCondLst>
                                  <p:childTnLst>
                                    <p:set>
                                      <p:cBhvr>
                                        <p:cTn id="21" dur="1" fill="hold">
                                          <p:stCondLst>
                                            <p:cond delay="0"/>
                                          </p:stCondLst>
                                        </p:cTn>
                                        <p:tgtEl>
                                          <p:spTgt spid="4103">
                                            <p:txEl>
                                              <p:pRg st="2" end="2"/>
                                            </p:txEl>
                                          </p:spTgt>
                                        </p:tgtEl>
                                        <p:attrNameLst>
                                          <p:attrName>style.visibility</p:attrName>
                                        </p:attrNameLst>
                                      </p:cBhvr>
                                      <p:to>
                                        <p:strVal val="visible"/>
                                      </p:to>
                                    </p:set>
                                    <p:anim calcmode="lin" valueType="num">
                                      <p:cBhvr additive="base">
                                        <p:cTn id="22" dur="500" fill="hold"/>
                                        <p:tgtEl>
                                          <p:spTgt spid="4103">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103">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autoUpdateAnimBg="0"/>
      <p:bldP spid="4103" grpId="0" build="p" autoUpdateAnimBg="0"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15400" cy="2971800"/>
          </a:xfrm>
        </p:spPr>
        <p:txBody>
          <a:bodyPr/>
          <a:lstStyle/>
          <a:p>
            <a:pPr algn="ctr"/>
            <a:r>
              <a:rPr lang="en-US" sz="2800" dirty="0">
                <a:latin typeface="Times New Roman" charset="0"/>
                <a:ea typeface="ＭＳ Ｐゴシック" charset="0"/>
                <a:cs typeface="Times New Roman" charset="0"/>
              </a:rPr>
              <a:t>Figure 6, A comparison of thickness ; two similar size AFOs, one of composite fabrication (thermoset), </a:t>
            </a:r>
            <a:br>
              <a:rPr lang="en-US" sz="2800" dirty="0">
                <a:latin typeface="Times New Roman" charset="0"/>
                <a:ea typeface="ＭＳ Ｐゴシック" charset="0"/>
                <a:cs typeface="Times New Roman" charset="0"/>
              </a:rPr>
            </a:br>
            <a:r>
              <a:rPr lang="en-US" sz="2800" dirty="0">
                <a:latin typeface="Times New Roman" charset="0"/>
                <a:ea typeface="ＭＳ Ｐゴシック" charset="0"/>
                <a:cs typeface="Times New Roman" charset="0"/>
              </a:rPr>
              <a:t>and one of Polypropylene (thermoform)</a:t>
            </a:r>
            <a:br>
              <a:rPr lang="en-US" sz="2800" dirty="0">
                <a:latin typeface="Times New Roman" charset="0"/>
                <a:ea typeface="ＭＳ Ｐゴシック" charset="0"/>
                <a:cs typeface="Times New Roman" charset="0"/>
              </a:rPr>
            </a:br>
            <a:r>
              <a:rPr lang="en-US" sz="2800" dirty="0">
                <a:latin typeface="Times New Roman" charset="0"/>
                <a:ea typeface="ＭＳ Ｐゴシック" charset="0"/>
                <a:cs typeface="Times New Roman" charset="0"/>
              </a:rPr>
              <a:t/>
            </a:r>
            <a:br>
              <a:rPr lang="en-US" sz="2800" dirty="0">
                <a:latin typeface="Times New Roman" charset="0"/>
                <a:ea typeface="ＭＳ Ｐゴシック" charset="0"/>
                <a:cs typeface="Times New Roman" charset="0"/>
              </a:rPr>
            </a:br>
            <a:r>
              <a:rPr lang="en-US" sz="1800" dirty="0">
                <a:latin typeface="Times New Roman" charset="0"/>
                <a:ea typeface="ＭＳ Ｐゴシック" charset="0"/>
                <a:cs typeface="Times New Roman" charset="0"/>
              </a:rPr>
              <a:t>As you view the following slides 7 &amp; 8, note the increased thickness of the Polypropylene</a:t>
            </a:r>
            <a:br>
              <a:rPr lang="en-US" sz="1800" dirty="0">
                <a:latin typeface="Times New Roman" charset="0"/>
                <a:ea typeface="ＭＳ Ｐゴシック" charset="0"/>
                <a:cs typeface="Times New Roman" charset="0"/>
              </a:rPr>
            </a:br>
            <a:r>
              <a:rPr lang="en-US" sz="1800" dirty="0">
                <a:latin typeface="Times New Roman" charset="0"/>
                <a:ea typeface="ＭＳ Ｐゴシック" charset="0"/>
                <a:cs typeface="Times New Roman" charset="0"/>
              </a:rPr>
              <a:t> brace needed for a similar size SAO compared to the  Laminated Composite SAO. </a:t>
            </a:r>
            <a:br>
              <a:rPr lang="en-US" sz="1800" dirty="0">
                <a:latin typeface="Times New Roman" charset="0"/>
                <a:ea typeface="ＭＳ Ｐゴシック" charset="0"/>
                <a:cs typeface="Times New Roman" charset="0"/>
              </a:rPr>
            </a:br>
            <a:r>
              <a:rPr lang="en-US" sz="1800" dirty="0">
                <a:latin typeface="Times New Roman" charset="0"/>
                <a:ea typeface="ＭＳ Ｐゴシック" charset="0"/>
                <a:cs typeface="Times New Roman" charset="0"/>
              </a:rPr>
              <a:t/>
            </a:r>
            <a:br>
              <a:rPr lang="en-US" sz="1800" dirty="0">
                <a:latin typeface="Times New Roman" charset="0"/>
                <a:ea typeface="ＭＳ Ｐゴシック" charset="0"/>
                <a:cs typeface="Times New Roman" charset="0"/>
              </a:rPr>
            </a:br>
            <a:r>
              <a:rPr lang="en-US" sz="1800" dirty="0">
                <a:latin typeface="Times New Roman" charset="0"/>
                <a:ea typeface="ＭＳ Ｐゴシック" charset="0"/>
                <a:cs typeface="Times New Roman" charset="0"/>
              </a:rPr>
              <a:t>Realize,  that to accomplish the same task of control for a given deformity, the layup of the Composite Orthosis can be designed to be thinner and lighter, yet stronger than it’s Polypropylene counterpart. Although the flexibility or rigidity of an Orthosis may be a matter of biomechanical design preference, this does not change the fact that the strength to weight ratio of a Laminated Composite Orthosis far surpasses that of a Polypropylene Orthosis.  </a:t>
            </a:r>
          </a:p>
        </p:txBody>
      </p:sp>
      <p:pic>
        <p:nvPicPr>
          <p:cNvPr id="4" name="Content Placeholder 3" descr="IMG_0194.jpg"/>
          <p:cNvPicPr>
            <a:picLocks noGrp="1" noChangeAspect="1"/>
          </p:cNvPicPr>
          <p:nvPr>
            <p:ph idx="1"/>
          </p:nvPr>
        </p:nvPicPr>
        <p:blipFill>
          <a:blip r:embed="rId2">
            <a:extLst>
              <a:ext uri="{28A0092B-C50C-407E-A947-70E740481C1C}">
                <a14:useLocalDpi xmlns:a14="http://schemas.microsoft.com/office/drawing/2010/main" val="0"/>
              </a:ext>
            </a:extLst>
          </a:blip>
          <a:srcRect l="-61111" r="-61111"/>
          <a:stretch>
            <a:fillRect/>
          </a:stretch>
        </p:blipFill>
        <p:spPr>
          <a:xfrm>
            <a:off x="1447800" y="3282950"/>
            <a:ext cx="6096000" cy="3581400"/>
          </a:xfr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915400" cy="1143000"/>
          </a:xfrm>
        </p:spPr>
        <p:txBody>
          <a:bodyPr/>
          <a:lstStyle/>
          <a:p>
            <a:pPr algn="ctr">
              <a:defRPr/>
            </a:pPr>
            <a:r>
              <a:rPr lang="en-US" sz="2800" dirty="0" smtClean="0">
                <a:latin typeface="Times New Roman"/>
                <a:cs typeface="Times New Roman"/>
              </a:rPr>
              <a:t>Figure 7, A Composite Laminated (Thermoset) </a:t>
            </a:r>
            <a:br>
              <a:rPr lang="en-US" sz="2800" dirty="0" smtClean="0">
                <a:latin typeface="Times New Roman"/>
                <a:cs typeface="Times New Roman"/>
              </a:rPr>
            </a:br>
            <a:r>
              <a:rPr lang="en-US" sz="2800" dirty="0" smtClean="0">
                <a:latin typeface="Times New Roman"/>
                <a:cs typeface="Times New Roman"/>
              </a:rPr>
              <a:t>Solid Ankle Orthosis</a:t>
            </a:r>
            <a:endParaRPr lang="en-US" sz="2800" dirty="0">
              <a:latin typeface="Times New Roman"/>
              <a:cs typeface="Times New Roman"/>
            </a:endParaRPr>
          </a:p>
        </p:txBody>
      </p:sp>
      <p:pic>
        <p:nvPicPr>
          <p:cNvPr id="4" name="Content Placeholder 3" descr="IMG_0189.JPG"/>
          <p:cNvPicPr>
            <a:picLocks noGrp="1" noChangeAspect="1"/>
          </p:cNvPicPr>
          <p:nvPr>
            <p:ph idx="1"/>
          </p:nvPr>
        </p:nvPicPr>
        <p:blipFill>
          <a:blip r:embed="rId2">
            <a:extLst>
              <a:ext uri="{28A0092B-C50C-407E-A947-70E740481C1C}">
                <a14:useLocalDpi xmlns:a14="http://schemas.microsoft.com/office/drawing/2010/main" val="0"/>
              </a:ext>
            </a:extLst>
          </a:blip>
          <a:srcRect t="5000" b="5000"/>
          <a:stretch>
            <a:fillRect/>
          </a:stretch>
        </p:blipFill>
        <p:spPr>
          <a:xfrm>
            <a:off x="1371600" y="1752600"/>
            <a:ext cx="6096000" cy="4114800"/>
          </a:xfr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686800" cy="1143000"/>
          </a:xfrm>
        </p:spPr>
        <p:txBody>
          <a:bodyPr/>
          <a:lstStyle/>
          <a:p>
            <a:pPr>
              <a:defRPr/>
            </a:pPr>
            <a:r>
              <a:rPr lang="en-US" sz="2800" dirty="0" smtClean="0">
                <a:latin typeface="Times New Roman"/>
                <a:cs typeface="Times New Roman"/>
              </a:rPr>
              <a:t>Figure 8, A Polypropylene (thermoform) Solid Ankle Orthosis</a:t>
            </a:r>
            <a:endParaRPr lang="en-US" sz="2800" dirty="0">
              <a:latin typeface="Times New Roman"/>
              <a:cs typeface="Times New Roman"/>
            </a:endParaRPr>
          </a:p>
        </p:txBody>
      </p:sp>
      <p:pic>
        <p:nvPicPr>
          <p:cNvPr id="4" name="Content Placeholder 3" descr="IMG_0192.JPG"/>
          <p:cNvPicPr>
            <a:picLocks noGrp="1" noChangeAspect="1"/>
          </p:cNvPicPr>
          <p:nvPr>
            <p:ph idx="1"/>
          </p:nvPr>
        </p:nvPicPr>
        <p:blipFill>
          <a:blip r:embed="rId2">
            <a:extLst>
              <a:ext uri="{28A0092B-C50C-407E-A947-70E740481C1C}">
                <a14:useLocalDpi xmlns:a14="http://schemas.microsoft.com/office/drawing/2010/main" val="0"/>
              </a:ext>
            </a:extLst>
          </a:blip>
          <a:srcRect t="5000" b="5000"/>
          <a:stretch>
            <a:fillRect/>
          </a:stretch>
        </p:blipFill>
        <p:spPr>
          <a:xfrm>
            <a:off x="1371600" y="1905000"/>
            <a:ext cx="6096000" cy="4114800"/>
          </a:xfr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152400" y="381000"/>
            <a:ext cx="8839200" cy="1143000"/>
          </a:xfrm>
        </p:spPr>
        <p:txBody>
          <a:bodyPr/>
          <a:lstStyle/>
          <a:p>
            <a:pPr eaLnBrk="1" hangingPunct="1">
              <a:defRPr/>
            </a:pPr>
            <a:r>
              <a:rPr lang="en-US" dirty="0" smtClean="0">
                <a:latin typeface="Times New Roman"/>
                <a:cs typeface="Times New Roman"/>
              </a:rPr>
              <a:t>Material Workmanship &amp; Variability</a:t>
            </a:r>
          </a:p>
        </p:txBody>
      </p:sp>
      <p:sp>
        <p:nvSpPr>
          <p:cNvPr id="7175" name="Rectangle 7"/>
          <p:cNvSpPr>
            <a:spLocks noGrp="1" noChangeArrowheads="1"/>
          </p:cNvSpPr>
          <p:nvPr>
            <p:ph type="body" idx="1"/>
          </p:nvPr>
        </p:nvSpPr>
        <p:spPr>
          <a:xfrm>
            <a:off x="381000" y="1752600"/>
            <a:ext cx="8534400" cy="4191000"/>
          </a:xfrm>
        </p:spPr>
        <p:txBody>
          <a:bodyPr/>
          <a:lstStyle/>
          <a:p>
            <a:pPr eaLnBrk="1" hangingPunct="1">
              <a:defRPr/>
            </a:pPr>
            <a:r>
              <a:rPr lang="en-US" sz="3600" b="1" dirty="0" smtClean="0">
                <a:latin typeface="Times New Roman"/>
                <a:cs typeface="Times New Roman"/>
              </a:rPr>
              <a:t>Preparing your mold</a:t>
            </a:r>
          </a:p>
          <a:p>
            <a:pPr eaLnBrk="1" hangingPunct="1">
              <a:defRPr/>
            </a:pPr>
            <a:r>
              <a:rPr lang="en-US" sz="3600" b="1" dirty="0" smtClean="0">
                <a:latin typeface="Times New Roman"/>
                <a:cs typeface="Times New Roman"/>
              </a:rPr>
              <a:t>Fabrication time, Parts 1 &amp; 2</a:t>
            </a:r>
          </a:p>
          <a:p>
            <a:pPr eaLnBrk="1" hangingPunct="1">
              <a:defRPr/>
            </a:pPr>
            <a:r>
              <a:rPr lang="en-US" sz="3600" b="1" dirty="0" smtClean="0">
                <a:latin typeface="Times New Roman"/>
                <a:cs typeface="Times New Roman"/>
              </a:rPr>
              <a:t>Demold / cure time</a:t>
            </a:r>
          </a:p>
          <a:p>
            <a:pPr eaLnBrk="1" hangingPunct="1">
              <a:defRPr/>
            </a:pPr>
            <a:r>
              <a:rPr lang="en-US" sz="3600" b="1" dirty="0" smtClean="0">
                <a:latin typeface="Times New Roman"/>
                <a:cs typeface="Times New Roman"/>
              </a:rPr>
              <a:t>Final assembly &amp; patient preparation</a:t>
            </a:r>
          </a:p>
          <a:p>
            <a:pPr eaLnBrk="1" hangingPunct="1">
              <a:defRPr/>
            </a:pPr>
            <a:r>
              <a:rPr lang="en-US" sz="3600" b="1" dirty="0" smtClean="0">
                <a:latin typeface="Times New Roman"/>
                <a:cs typeface="Times New Roman"/>
              </a:rPr>
              <a:t>Post fitting revisions, adjustments</a:t>
            </a:r>
          </a:p>
          <a:p>
            <a:pPr eaLnBrk="1" hangingPunct="1">
              <a:defRPr/>
            </a:pPr>
            <a:r>
              <a:rPr lang="en-US" sz="3600" b="1" dirty="0" smtClean="0">
                <a:latin typeface="Times New Roman"/>
                <a:cs typeface="Times New Roman"/>
              </a:rPr>
              <a:t>Post delivery adjustments, repairs</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174"/>
                                        </p:tgtEl>
                                        <p:attrNameLst>
                                          <p:attrName>style.visibility</p:attrName>
                                        </p:attrNameLst>
                                      </p:cBhvr>
                                      <p:to>
                                        <p:strVal val="visible"/>
                                      </p:to>
                                    </p:set>
                                    <p:anim calcmode="lin" valueType="num">
                                      <p:cBhvr additive="base">
                                        <p:cTn id="7" dur="500" fill="hold"/>
                                        <p:tgtEl>
                                          <p:spTgt spid="7174"/>
                                        </p:tgtEl>
                                        <p:attrNameLst>
                                          <p:attrName>ppt_x</p:attrName>
                                        </p:attrNameLst>
                                      </p:cBhvr>
                                      <p:tavLst>
                                        <p:tav tm="0">
                                          <p:val>
                                            <p:strVal val="0-#ppt_w/2"/>
                                          </p:val>
                                        </p:tav>
                                        <p:tav tm="100000">
                                          <p:val>
                                            <p:strVal val="#ppt_x"/>
                                          </p:val>
                                        </p:tav>
                                      </p:tavLst>
                                    </p:anim>
                                    <p:anim calcmode="lin" valueType="num">
                                      <p:cBhvr additive="base">
                                        <p:cTn id="8" dur="500" fill="hold"/>
                                        <p:tgtEl>
                                          <p:spTgt spid="717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iterate type="wd">
                                    <p:tmPct val="100000"/>
                                  </p:iterate>
                                  <p:childTnLst>
                                    <p:set>
                                      <p:cBhvr>
                                        <p:cTn id="11" dur="1" fill="hold">
                                          <p:stCondLst>
                                            <p:cond delay="0"/>
                                          </p:stCondLst>
                                        </p:cTn>
                                        <p:tgtEl>
                                          <p:spTgt spid="7175">
                                            <p:txEl>
                                              <p:pRg st="0" end="0"/>
                                            </p:txEl>
                                          </p:spTgt>
                                        </p:tgtEl>
                                        <p:attrNameLst>
                                          <p:attrName>style.visibility</p:attrName>
                                        </p:attrNameLst>
                                      </p:cBhvr>
                                      <p:to>
                                        <p:strVal val="visible"/>
                                      </p:to>
                                    </p:set>
                                    <p:anim calcmode="lin" valueType="num">
                                      <p:cBhvr additive="base">
                                        <p:cTn id="12" dur="300" fill="hold"/>
                                        <p:tgtEl>
                                          <p:spTgt spid="7175">
                                            <p:txEl>
                                              <p:pRg st="0" end="0"/>
                                            </p:txEl>
                                          </p:spTgt>
                                        </p:tgtEl>
                                        <p:attrNameLst>
                                          <p:attrName>ppt_x</p:attrName>
                                        </p:attrNameLst>
                                      </p:cBhvr>
                                      <p:tavLst>
                                        <p:tav tm="0">
                                          <p:val>
                                            <p:strVal val="1+#ppt_w/2"/>
                                          </p:val>
                                        </p:tav>
                                        <p:tav tm="100000">
                                          <p:val>
                                            <p:strVal val="#ppt_x"/>
                                          </p:val>
                                        </p:tav>
                                      </p:tavLst>
                                    </p:anim>
                                    <p:anim calcmode="lin" valueType="num">
                                      <p:cBhvr additive="base">
                                        <p:cTn id="13" dur="300" fill="hold"/>
                                        <p:tgtEl>
                                          <p:spTgt spid="7175">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400"/>
                            </p:stCondLst>
                            <p:childTnLst>
                              <p:par>
                                <p:cTn id="15" presetID="2" presetClass="entr" presetSubtype="2" fill="hold" grpId="0" nodeType="afterEffect">
                                  <p:stCondLst>
                                    <p:cond delay="0"/>
                                  </p:stCondLst>
                                  <p:iterate type="wd">
                                    <p:tmPct val="100000"/>
                                  </p:iterate>
                                  <p:childTnLst>
                                    <p:set>
                                      <p:cBhvr>
                                        <p:cTn id="16" dur="1" fill="hold">
                                          <p:stCondLst>
                                            <p:cond delay="0"/>
                                          </p:stCondLst>
                                        </p:cTn>
                                        <p:tgtEl>
                                          <p:spTgt spid="7175">
                                            <p:txEl>
                                              <p:pRg st="1" end="1"/>
                                            </p:txEl>
                                          </p:spTgt>
                                        </p:tgtEl>
                                        <p:attrNameLst>
                                          <p:attrName>style.visibility</p:attrName>
                                        </p:attrNameLst>
                                      </p:cBhvr>
                                      <p:to>
                                        <p:strVal val="visible"/>
                                      </p:to>
                                    </p:set>
                                    <p:anim calcmode="lin" valueType="num">
                                      <p:cBhvr additive="base">
                                        <p:cTn id="17" dur="300" fill="hold"/>
                                        <p:tgtEl>
                                          <p:spTgt spid="7175">
                                            <p:txEl>
                                              <p:pRg st="1" end="1"/>
                                            </p:txEl>
                                          </p:spTgt>
                                        </p:tgtEl>
                                        <p:attrNameLst>
                                          <p:attrName>ppt_x</p:attrName>
                                        </p:attrNameLst>
                                      </p:cBhvr>
                                      <p:tavLst>
                                        <p:tav tm="0">
                                          <p:val>
                                            <p:strVal val="1+#ppt_w/2"/>
                                          </p:val>
                                        </p:tav>
                                        <p:tav tm="100000">
                                          <p:val>
                                            <p:strVal val="#ppt_x"/>
                                          </p:val>
                                        </p:tav>
                                      </p:tavLst>
                                    </p:anim>
                                    <p:anim calcmode="lin" valueType="num">
                                      <p:cBhvr additive="base">
                                        <p:cTn id="18" dur="300" fill="hold"/>
                                        <p:tgtEl>
                                          <p:spTgt spid="7175">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3500"/>
                            </p:stCondLst>
                            <p:childTnLst>
                              <p:par>
                                <p:cTn id="20" presetID="2" presetClass="entr" presetSubtype="2" fill="hold" grpId="0" nodeType="afterEffect">
                                  <p:stCondLst>
                                    <p:cond delay="0"/>
                                  </p:stCondLst>
                                  <p:iterate type="wd">
                                    <p:tmPct val="100000"/>
                                  </p:iterate>
                                  <p:childTnLst>
                                    <p:set>
                                      <p:cBhvr>
                                        <p:cTn id="21" dur="1" fill="hold">
                                          <p:stCondLst>
                                            <p:cond delay="0"/>
                                          </p:stCondLst>
                                        </p:cTn>
                                        <p:tgtEl>
                                          <p:spTgt spid="7175">
                                            <p:txEl>
                                              <p:pRg st="2" end="2"/>
                                            </p:txEl>
                                          </p:spTgt>
                                        </p:tgtEl>
                                        <p:attrNameLst>
                                          <p:attrName>style.visibility</p:attrName>
                                        </p:attrNameLst>
                                      </p:cBhvr>
                                      <p:to>
                                        <p:strVal val="visible"/>
                                      </p:to>
                                    </p:set>
                                    <p:anim calcmode="lin" valueType="num">
                                      <p:cBhvr additive="base">
                                        <p:cTn id="22" dur="300" fill="hold"/>
                                        <p:tgtEl>
                                          <p:spTgt spid="7175">
                                            <p:txEl>
                                              <p:pRg st="2" end="2"/>
                                            </p:txEl>
                                          </p:spTgt>
                                        </p:tgtEl>
                                        <p:attrNameLst>
                                          <p:attrName>ppt_x</p:attrName>
                                        </p:attrNameLst>
                                      </p:cBhvr>
                                      <p:tavLst>
                                        <p:tav tm="0">
                                          <p:val>
                                            <p:strVal val="1+#ppt_w/2"/>
                                          </p:val>
                                        </p:tav>
                                        <p:tav tm="100000">
                                          <p:val>
                                            <p:strVal val="#ppt_x"/>
                                          </p:val>
                                        </p:tav>
                                      </p:tavLst>
                                    </p:anim>
                                    <p:anim calcmode="lin" valueType="num">
                                      <p:cBhvr additive="base">
                                        <p:cTn id="23" dur="300" fill="hold"/>
                                        <p:tgtEl>
                                          <p:spTgt spid="7175">
                                            <p:txEl>
                                              <p:pRg st="2" end="2"/>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4700"/>
                            </p:stCondLst>
                            <p:childTnLst>
                              <p:par>
                                <p:cTn id="25" presetID="2" presetClass="entr" presetSubtype="2" fill="hold" grpId="0" nodeType="afterEffect">
                                  <p:stCondLst>
                                    <p:cond delay="0"/>
                                  </p:stCondLst>
                                  <p:iterate type="wd">
                                    <p:tmPct val="100000"/>
                                  </p:iterate>
                                  <p:childTnLst>
                                    <p:set>
                                      <p:cBhvr>
                                        <p:cTn id="26" dur="1" fill="hold">
                                          <p:stCondLst>
                                            <p:cond delay="0"/>
                                          </p:stCondLst>
                                        </p:cTn>
                                        <p:tgtEl>
                                          <p:spTgt spid="7175">
                                            <p:txEl>
                                              <p:pRg st="3" end="3"/>
                                            </p:txEl>
                                          </p:spTgt>
                                        </p:tgtEl>
                                        <p:attrNameLst>
                                          <p:attrName>style.visibility</p:attrName>
                                        </p:attrNameLst>
                                      </p:cBhvr>
                                      <p:to>
                                        <p:strVal val="visible"/>
                                      </p:to>
                                    </p:set>
                                    <p:anim calcmode="lin" valueType="num">
                                      <p:cBhvr additive="base">
                                        <p:cTn id="27" dur="300" fill="hold"/>
                                        <p:tgtEl>
                                          <p:spTgt spid="7175">
                                            <p:txEl>
                                              <p:pRg st="3" end="3"/>
                                            </p:txEl>
                                          </p:spTgt>
                                        </p:tgtEl>
                                        <p:attrNameLst>
                                          <p:attrName>ppt_x</p:attrName>
                                        </p:attrNameLst>
                                      </p:cBhvr>
                                      <p:tavLst>
                                        <p:tav tm="0">
                                          <p:val>
                                            <p:strVal val="1+#ppt_w/2"/>
                                          </p:val>
                                        </p:tav>
                                        <p:tav tm="100000">
                                          <p:val>
                                            <p:strVal val="#ppt_x"/>
                                          </p:val>
                                        </p:tav>
                                      </p:tavLst>
                                    </p:anim>
                                    <p:anim calcmode="lin" valueType="num">
                                      <p:cBhvr additive="base">
                                        <p:cTn id="28" dur="300" fill="hold"/>
                                        <p:tgtEl>
                                          <p:spTgt spid="7175">
                                            <p:txEl>
                                              <p:pRg st="3" end="3"/>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6200"/>
                            </p:stCondLst>
                            <p:childTnLst>
                              <p:par>
                                <p:cTn id="30" presetID="2" presetClass="entr" presetSubtype="2" fill="hold" grpId="0" nodeType="afterEffect">
                                  <p:stCondLst>
                                    <p:cond delay="0"/>
                                  </p:stCondLst>
                                  <p:iterate type="wd">
                                    <p:tmPct val="100000"/>
                                  </p:iterate>
                                  <p:childTnLst>
                                    <p:set>
                                      <p:cBhvr>
                                        <p:cTn id="31" dur="1" fill="hold">
                                          <p:stCondLst>
                                            <p:cond delay="0"/>
                                          </p:stCondLst>
                                        </p:cTn>
                                        <p:tgtEl>
                                          <p:spTgt spid="7175">
                                            <p:txEl>
                                              <p:pRg st="4" end="4"/>
                                            </p:txEl>
                                          </p:spTgt>
                                        </p:tgtEl>
                                        <p:attrNameLst>
                                          <p:attrName>style.visibility</p:attrName>
                                        </p:attrNameLst>
                                      </p:cBhvr>
                                      <p:to>
                                        <p:strVal val="visible"/>
                                      </p:to>
                                    </p:set>
                                    <p:anim calcmode="lin" valueType="num">
                                      <p:cBhvr additive="base">
                                        <p:cTn id="32" dur="300" fill="hold"/>
                                        <p:tgtEl>
                                          <p:spTgt spid="7175">
                                            <p:txEl>
                                              <p:pRg st="4" end="4"/>
                                            </p:txEl>
                                          </p:spTgt>
                                        </p:tgtEl>
                                        <p:attrNameLst>
                                          <p:attrName>ppt_x</p:attrName>
                                        </p:attrNameLst>
                                      </p:cBhvr>
                                      <p:tavLst>
                                        <p:tav tm="0">
                                          <p:val>
                                            <p:strVal val="1+#ppt_w/2"/>
                                          </p:val>
                                        </p:tav>
                                        <p:tav tm="100000">
                                          <p:val>
                                            <p:strVal val="#ppt_x"/>
                                          </p:val>
                                        </p:tav>
                                      </p:tavLst>
                                    </p:anim>
                                    <p:anim calcmode="lin" valueType="num">
                                      <p:cBhvr additive="base">
                                        <p:cTn id="33" dur="300" fill="hold"/>
                                        <p:tgtEl>
                                          <p:spTgt spid="7175">
                                            <p:txEl>
                                              <p:pRg st="4" end="4"/>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7700"/>
                            </p:stCondLst>
                            <p:childTnLst>
                              <p:par>
                                <p:cTn id="35" presetID="2" presetClass="entr" presetSubtype="2" fill="hold" grpId="0" nodeType="afterEffect">
                                  <p:stCondLst>
                                    <p:cond delay="0"/>
                                  </p:stCondLst>
                                  <p:iterate type="wd">
                                    <p:tmPct val="100000"/>
                                  </p:iterate>
                                  <p:childTnLst>
                                    <p:set>
                                      <p:cBhvr>
                                        <p:cTn id="36" dur="1" fill="hold">
                                          <p:stCondLst>
                                            <p:cond delay="0"/>
                                          </p:stCondLst>
                                        </p:cTn>
                                        <p:tgtEl>
                                          <p:spTgt spid="7175">
                                            <p:txEl>
                                              <p:pRg st="5" end="5"/>
                                            </p:txEl>
                                          </p:spTgt>
                                        </p:tgtEl>
                                        <p:attrNameLst>
                                          <p:attrName>style.visibility</p:attrName>
                                        </p:attrNameLst>
                                      </p:cBhvr>
                                      <p:to>
                                        <p:strVal val="visible"/>
                                      </p:to>
                                    </p:set>
                                    <p:anim calcmode="lin" valueType="num">
                                      <p:cBhvr additive="base">
                                        <p:cTn id="37" dur="300" fill="hold"/>
                                        <p:tgtEl>
                                          <p:spTgt spid="7175">
                                            <p:txEl>
                                              <p:pRg st="5" end="5"/>
                                            </p:txEl>
                                          </p:spTgt>
                                        </p:tgtEl>
                                        <p:attrNameLst>
                                          <p:attrName>ppt_x</p:attrName>
                                        </p:attrNameLst>
                                      </p:cBhvr>
                                      <p:tavLst>
                                        <p:tav tm="0">
                                          <p:val>
                                            <p:strVal val="1+#ppt_w/2"/>
                                          </p:val>
                                        </p:tav>
                                        <p:tav tm="100000">
                                          <p:val>
                                            <p:strVal val="#ppt_x"/>
                                          </p:val>
                                        </p:tav>
                                      </p:tavLst>
                                    </p:anim>
                                    <p:anim calcmode="lin" valueType="num">
                                      <p:cBhvr additive="base">
                                        <p:cTn id="38" dur="300" fill="hold"/>
                                        <p:tgtEl>
                                          <p:spTgt spid="717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autoUpdateAnimBg="0"/>
      <p:bldP spid="7175" grpId="0" build="p" autoUpdateAnimBg="0" advAuto="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8" name="Rectangle 6"/>
          <p:cNvSpPr>
            <a:spLocks noGrp="1" noChangeArrowheads="1"/>
          </p:cNvSpPr>
          <p:nvPr>
            <p:ph type="title"/>
          </p:nvPr>
        </p:nvSpPr>
        <p:spPr>
          <a:xfrm>
            <a:off x="304800" y="152400"/>
            <a:ext cx="8686800" cy="762000"/>
          </a:xfrm>
        </p:spPr>
        <p:txBody>
          <a:bodyPr/>
          <a:lstStyle/>
          <a:p>
            <a:pPr eaLnBrk="1" hangingPunct="1">
              <a:defRPr/>
            </a:pPr>
            <a:r>
              <a:rPr lang="en-US" dirty="0" smtClean="0">
                <a:latin typeface="Times New Roman"/>
                <a:cs typeface="Times New Roman"/>
              </a:rPr>
              <a:t>Preparing Your Mold</a:t>
            </a:r>
          </a:p>
        </p:txBody>
      </p:sp>
      <p:sp>
        <p:nvSpPr>
          <p:cNvPr id="8199" name="Rectangle 7"/>
          <p:cNvSpPr>
            <a:spLocks noGrp="1" noChangeArrowheads="1"/>
          </p:cNvSpPr>
          <p:nvPr>
            <p:ph type="body" idx="1"/>
          </p:nvPr>
        </p:nvSpPr>
        <p:spPr>
          <a:xfrm>
            <a:off x="0" y="914400"/>
            <a:ext cx="8991600" cy="5791200"/>
          </a:xfrm>
        </p:spPr>
        <p:txBody>
          <a:bodyPr/>
          <a:lstStyle/>
          <a:p>
            <a:pPr eaLnBrk="1" hangingPunct="1">
              <a:defRPr/>
            </a:pPr>
            <a:r>
              <a:rPr lang="en-US" sz="1600" dirty="0" smtClean="0">
                <a:cs typeface="+mn-cs"/>
              </a:rPr>
              <a:t>Moisture &amp; vacuum problems.</a:t>
            </a:r>
          </a:p>
          <a:p>
            <a:pPr eaLnBrk="1" hangingPunct="1">
              <a:defRPr/>
            </a:pPr>
            <a:endParaRPr lang="en-US" sz="1600" dirty="0" smtClean="0">
              <a:cs typeface="+mn-cs"/>
            </a:endParaRPr>
          </a:p>
          <a:p>
            <a:pPr lvl="1" eaLnBrk="1" hangingPunct="1">
              <a:defRPr/>
            </a:pPr>
            <a:r>
              <a:rPr lang="en-US" sz="1600" dirty="0" smtClean="0"/>
              <a:t>The need to dry the cast out: No matter if you are preparing to fabricate a Laminated Composite Orthosis, or a Polypropelene Orthosis, this step is a constant. It is always better to work with a dryer cast than one just soaked in water after modifications. </a:t>
            </a:r>
          </a:p>
          <a:p>
            <a:pPr lvl="2" eaLnBrk="1" hangingPunct="1">
              <a:defRPr/>
            </a:pPr>
            <a:r>
              <a:rPr lang="en-US" sz="1600" dirty="0" smtClean="0"/>
              <a:t>The time needed for this step to dry the cast is completely dependent upon the previous modification time and the cast’s exposure to water. Excess water in the cast will either create problems with the PVA bag when laminating or a bubbling effect when molding with Polypropylene. Depending upon your volume of fabrication, an overnight room temperature environment is most often sufficient drying time. To speed the process, your cast can be put into an oven, but extreme care must be taken not to allow the cast to get too hot or the pipe will explode and the cast will be destroyed. </a:t>
            </a:r>
          </a:p>
          <a:p>
            <a:pPr lvl="1" eaLnBrk="1" hangingPunct="1">
              <a:defRPr/>
            </a:pPr>
            <a:r>
              <a:rPr lang="en-US" sz="1600" dirty="0" smtClean="0"/>
              <a:t>Latex balloons: Latex balloons can be used over your mold to seal in moisture, but this an expense, allergic reactions may occur to the user, and it becomes an unnecessary step in the process. </a:t>
            </a:r>
          </a:p>
          <a:p>
            <a:pPr lvl="1" eaLnBrk="1" hangingPunct="1">
              <a:defRPr/>
            </a:pPr>
            <a:r>
              <a:rPr lang="en-US" sz="1600" dirty="0" smtClean="0"/>
              <a:t>Lacquer over a wet cast.</a:t>
            </a:r>
          </a:p>
          <a:p>
            <a:pPr lvl="2" eaLnBrk="1" hangingPunct="1">
              <a:defRPr/>
            </a:pPr>
            <a:r>
              <a:rPr lang="en-US" sz="1600" dirty="0" smtClean="0"/>
              <a:t>Cheap, quick, usually adequate. Cellulose Crystals, when mixed with Acetone provide a cost effective means for painting / sealing a damp cast. This is quick drying, and strong enough to also act as a bonding agent to strengthen your cast. ( see final suggestions at the end of the course)</a:t>
            </a:r>
          </a:p>
          <a:p>
            <a:pPr lvl="2" eaLnBrk="1" hangingPunct="1">
              <a:buFont typeface="Wingdings" charset="0"/>
              <a:buNone/>
              <a:defRPr/>
            </a:pPr>
            <a:endParaRPr lang="en-US" sz="3300" b="1" dirty="0" smtClean="0"/>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8" presetClass="entr" presetSubtype="12" fill="hold" grpId="0" nodeType="afterEffect">
                                  <p:stCondLst>
                                    <p:cond delay="0"/>
                                  </p:stCondLst>
                                  <p:childTnLst>
                                    <p:set>
                                      <p:cBhvr>
                                        <p:cTn id="11" dur="1" fill="hold">
                                          <p:stCondLst>
                                            <p:cond delay="0"/>
                                          </p:stCondLst>
                                        </p:cTn>
                                        <p:tgtEl>
                                          <p:spTgt spid="8199">
                                            <p:txEl>
                                              <p:pRg st="0" end="0"/>
                                            </p:txEl>
                                          </p:spTgt>
                                        </p:tgtEl>
                                        <p:attrNameLst>
                                          <p:attrName>style.visibility</p:attrName>
                                        </p:attrNameLst>
                                      </p:cBhvr>
                                      <p:to>
                                        <p:strVal val="visible"/>
                                      </p:to>
                                    </p:set>
                                    <p:animEffect transition="in" filter="strips(downLeft)">
                                      <p:cBhvr>
                                        <p:cTn id="12" dur="500"/>
                                        <p:tgtEl>
                                          <p:spTgt spid="8199">
                                            <p:txEl>
                                              <p:pRg st="0" end="0"/>
                                            </p:txEl>
                                          </p:spTgt>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8199">
                                            <p:txEl>
                                              <p:pRg st="2" end="2"/>
                                            </p:txEl>
                                          </p:spTgt>
                                        </p:tgtEl>
                                        <p:attrNameLst>
                                          <p:attrName>style.visibility</p:attrName>
                                        </p:attrNameLst>
                                      </p:cBhvr>
                                      <p:to>
                                        <p:strVal val="visible"/>
                                      </p:to>
                                    </p:set>
                                    <p:animEffect transition="in" filter="strips(downLeft)">
                                      <p:cBhvr>
                                        <p:cTn id="15" dur="500"/>
                                        <p:tgtEl>
                                          <p:spTgt spid="8199">
                                            <p:txEl>
                                              <p:pRg st="2" end="2"/>
                                            </p:txEl>
                                          </p:spTgt>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199">
                                            <p:txEl>
                                              <p:pRg st="3" end="3"/>
                                            </p:txEl>
                                          </p:spTgt>
                                        </p:tgtEl>
                                        <p:attrNameLst>
                                          <p:attrName>style.visibility</p:attrName>
                                        </p:attrNameLst>
                                      </p:cBhvr>
                                      <p:to>
                                        <p:strVal val="visible"/>
                                      </p:to>
                                    </p:set>
                                    <p:animEffect transition="in" filter="strips(downLeft)">
                                      <p:cBhvr>
                                        <p:cTn id="18" dur="500"/>
                                        <p:tgtEl>
                                          <p:spTgt spid="8199">
                                            <p:txEl>
                                              <p:pRg st="3" end="3"/>
                                            </p:txEl>
                                          </p:spTgt>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199">
                                            <p:txEl>
                                              <p:pRg st="4" end="4"/>
                                            </p:txEl>
                                          </p:spTgt>
                                        </p:tgtEl>
                                        <p:attrNameLst>
                                          <p:attrName>style.visibility</p:attrName>
                                        </p:attrNameLst>
                                      </p:cBhvr>
                                      <p:to>
                                        <p:strVal val="visible"/>
                                      </p:to>
                                    </p:set>
                                    <p:animEffect transition="in" filter="strips(downLeft)">
                                      <p:cBhvr>
                                        <p:cTn id="21" dur="500"/>
                                        <p:tgtEl>
                                          <p:spTgt spid="8199">
                                            <p:txEl>
                                              <p:pRg st="4" end="4"/>
                                            </p:txEl>
                                          </p:spTgt>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8199">
                                            <p:txEl>
                                              <p:pRg st="5" end="5"/>
                                            </p:txEl>
                                          </p:spTgt>
                                        </p:tgtEl>
                                        <p:attrNameLst>
                                          <p:attrName>style.visibility</p:attrName>
                                        </p:attrNameLst>
                                      </p:cBhvr>
                                      <p:to>
                                        <p:strVal val="visible"/>
                                      </p:to>
                                    </p:set>
                                    <p:animEffect transition="in" filter="strips(downLeft)">
                                      <p:cBhvr>
                                        <p:cTn id="24" dur="500"/>
                                        <p:tgtEl>
                                          <p:spTgt spid="8199">
                                            <p:txEl>
                                              <p:pRg st="5" end="5"/>
                                            </p:txEl>
                                          </p:spTgt>
                                        </p:tgtEl>
                                      </p:cBhvr>
                                    </p:animEffect>
                                  </p:childTnLst>
                                </p:cTn>
                              </p:par>
                              <p:par>
                                <p:cTn id="25" presetID="18" presetClass="entr" presetSubtype="12" fill="hold" grpId="0" nodeType="withEffect">
                                  <p:stCondLst>
                                    <p:cond delay="0"/>
                                  </p:stCondLst>
                                  <p:childTnLst>
                                    <p:set>
                                      <p:cBhvr>
                                        <p:cTn id="26" dur="1" fill="hold">
                                          <p:stCondLst>
                                            <p:cond delay="0"/>
                                          </p:stCondLst>
                                        </p:cTn>
                                        <p:tgtEl>
                                          <p:spTgt spid="8199">
                                            <p:txEl>
                                              <p:pRg st="6" end="6"/>
                                            </p:txEl>
                                          </p:spTgt>
                                        </p:tgtEl>
                                        <p:attrNameLst>
                                          <p:attrName>style.visibility</p:attrName>
                                        </p:attrNameLst>
                                      </p:cBhvr>
                                      <p:to>
                                        <p:strVal val="visible"/>
                                      </p:to>
                                    </p:set>
                                    <p:animEffect transition="in" filter="strips(downLeft)">
                                      <p:cBhvr>
                                        <p:cTn id="27" dur="500"/>
                                        <p:tgtEl>
                                          <p:spTgt spid="81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8199" grpId="0" build="p" autoUpdateAnimBg="0" advAuto="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2" name="Rectangle 6"/>
          <p:cNvSpPr>
            <a:spLocks noGrp="1" noChangeArrowheads="1"/>
          </p:cNvSpPr>
          <p:nvPr>
            <p:ph type="title"/>
          </p:nvPr>
        </p:nvSpPr>
        <p:spPr>
          <a:xfrm>
            <a:off x="304800" y="457200"/>
            <a:ext cx="8610600" cy="914400"/>
          </a:xfrm>
        </p:spPr>
        <p:txBody>
          <a:bodyPr/>
          <a:lstStyle/>
          <a:p>
            <a:pPr eaLnBrk="1" hangingPunct="1">
              <a:defRPr/>
            </a:pPr>
            <a:r>
              <a:rPr lang="en-US" dirty="0" smtClean="0">
                <a:latin typeface="Times New Roman"/>
                <a:cs typeface="Times New Roman"/>
              </a:rPr>
              <a:t>Fabrication Time Part 1</a:t>
            </a:r>
            <a:br>
              <a:rPr lang="en-US" dirty="0" smtClean="0">
                <a:latin typeface="Times New Roman"/>
                <a:cs typeface="Times New Roman"/>
              </a:rPr>
            </a:br>
            <a:endParaRPr lang="en-US" dirty="0" smtClean="0">
              <a:latin typeface="Times New Roman"/>
              <a:cs typeface="Times New Roman"/>
            </a:endParaRPr>
          </a:p>
        </p:txBody>
      </p:sp>
      <p:sp>
        <p:nvSpPr>
          <p:cNvPr id="9223" name="Rectangle 7"/>
          <p:cNvSpPr>
            <a:spLocks noGrp="1" noChangeArrowheads="1"/>
          </p:cNvSpPr>
          <p:nvPr>
            <p:ph type="body" idx="1"/>
          </p:nvPr>
        </p:nvSpPr>
        <p:spPr>
          <a:xfrm>
            <a:off x="0" y="1752600"/>
            <a:ext cx="9144000" cy="3962400"/>
          </a:xfrm>
        </p:spPr>
        <p:txBody>
          <a:bodyPr/>
          <a:lstStyle/>
          <a:p>
            <a:pPr eaLnBrk="1" hangingPunct="1">
              <a:lnSpc>
                <a:spcPct val="90000"/>
              </a:lnSpc>
              <a:defRPr/>
            </a:pPr>
            <a:r>
              <a:rPr lang="en-US" b="1" dirty="0" smtClean="0">
                <a:latin typeface="Times New Roman"/>
                <a:cs typeface="Times New Roman"/>
              </a:rPr>
              <a:t>Thermosetting Plastics / Laminations</a:t>
            </a:r>
          </a:p>
          <a:p>
            <a:pPr lvl="1" eaLnBrk="1" hangingPunct="1">
              <a:lnSpc>
                <a:spcPct val="90000"/>
              </a:lnSpc>
              <a:defRPr/>
            </a:pPr>
            <a:r>
              <a:rPr lang="en-US" sz="1800" b="1" dirty="0" smtClean="0">
                <a:latin typeface="Times New Roman"/>
                <a:cs typeface="Times New Roman"/>
              </a:rPr>
              <a:t>SLOOOOW w w w w w w …………….</a:t>
            </a:r>
          </a:p>
          <a:p>
            <a:pPr lvl="2" eaLnBrk="1" hangingPunct="1">
              <a:lnSpc>
                <a:spcPct val="90000"/>
              </a:lnSpc>
              <a:defRPr/>
            </a:pPr>
            <a:r>
              <a:rPr lang="en-US" sz="1800" b="1" dirty="0" smtClean="0">
                <a:latin typeface="Times New Roman"/>
                <a:cs typeface="Times New Roman"/>
              </a:rPr>
              <a:t>Laminating with Composites is a tedious effort. The material layups required to achieve a specific function while saving expense is unique to each patient and each design. </a:t>
            </a:r>
          </a:p>
          <a:p>
            <a:pPr lvl="1" eaLnBrk="1" hangingPunct="1">
              <a:lnSpc>
                <a:spcPct val="90000"/>
              </a:lnSpc>
              <a:defRPr/>
            </a:pPr>
            <a:r>
              <a:rPr lang="en-US" sz="1800" b="1" dirty="0" smtClean="0">
                <a:latin typeface="Times New Roman"/>
                <a:cs typeface="Times New Roman"/>
              </a:rPr>
              <a:t>But what can go wrong?</a:t>
            </a:r>
          </a:p>
          <a:p>
            <a:pPr lvl="2" eaLnBrk="1" hangingPunct="1">
              <a:lnSpc>
                <a:spcPct val="90000"/>
              </a:lnSpc>
              <a:defRPr/>
            </a:pPr>
            <a:r>
              <a:rPr lang="en-US" sz="1800" b="1" dirty="0" smtClean="0">
                <a:latin typeface="Times New Roman"/>
                <a:cs typeface="Times New Roman"/>
              </a:rPr>
              <a:t>Spring a leak or loose vacuum. The Lamination process is only as successful as the structure of the PVA bag that encases the Composite materials and the resin of choice. If the PVA bag is compromised, the environment will “spring a leak” and cause a failure to the process. </a:t>
            </a:r>
          </a:p>
          <a:p>
            <a:pPr lvl="2" eaLnBrk="1" hangingPunct="1">
              <a:lnSpc>
                <a:spcPct val="90000"/>
              </a:lnSpc>
              <a:defRPr/>
            </a:pPr>
            <a:endParaRPr lang="en-US" sz="1800" b="1" dirty="0">
              <a:latin typeface="Times New Roman"/>
              <a:cs typeface="Times New Roman"/>
            </a:endParaRPr>
          </a:p>
          <a:p>
            <a:pPr lvl="2" eaLnBrk="1" hangingPunct="1">
              <a:lnSpc>
                <a:spcPct val="90000"/>
              </a:lnSpc>
              <a:defRPr/>
            </a:pPr>
            <a:r>
              <a:rPr lang="en-US" sz="1800" b="1" dirty="0" smtClean="0">
                <a:latin typeface="Times New Roman"/>
                <a:cs typeface="Times New Roman"/>
              </a:rPr>
              <a:t>VIEW THE FOLLOWING VIDEOS ON THE FOLLOWING TWO PAGES: </a:t>
            </a:r>
          </a:p>
          <a:p>
            <a:pPr lvl="2" eaLnBrk="1" hangingPunct="1">
              <a:lnSpc>
                <a:spcPct val="90000"/>
              </a:lnSpc>
              <a:defRPr/>
            </a:pPr>
            <a:endParaRPr lang="en-US" sz="1800" b="1" dirty="0" smtClean="0">
              <a:latin typeface="Times New Roman"/>
              <a:cs typeface="Times New Roman"/>
            </a:endParaRPr>
          </a:p>
          <a:p>
            <a:pPr lvl="2" eaLnBrk="1" hangingPunct="1">
              <a:lnSpc>
                <a:spcPct val="90000"/>
              </a:lnSpc>
              <a:buFont typeface="Wingdings" charset="0"/>
              <a:buNone/>
              <a:defRPr/>
            </a:pPr>
            <a:endParaRPr lang="en-US" sz="2600" b="1" dirty="0" smtClean="0"/>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222"/>
                                        </p:tgtEl>
                                        <p:attrNameLst>
                                          <p:attrName>style.visibility</p:attrName>
                                        </p:attrNameLst>
                                      </p:cBhvr>
                                      <p:to>
                                        <p:strVal val="visible"/>
                                      </p:to>
                                    </p:set>
                                    <p:anim calcmode="lin" valueType="num">
                                      <p:cBhvr additive="base">
                                        <p:cTn id="7" dur="500" fill="hold"/>
                                        <p:tgtEl>
                                          <p:spTgt spid="9222"/>
                                        </p:tgtEl>
                                        <p:attrNameLst>
                                          <p:attrName>ppt_x</p:attrName>
                                        </p:attrNameLst>
                                      </p:cBhvr>
                                      <p:tavLst>
                                        <p:tav tm="0">
                                          <p:val>
                                            <p:strVal val="0-#ppt_w/2"/>
                                          </p:val>
                                        </p:tav>
                                        <p:tav tm="100000">
                                          <p:val>
                                            <p:strVal val="#ppt_x"/>
                                          </p:val>
                                        </p:tav>
                                      </p:tavLst>
                                    </p:anim>
                                    <p:anim calcmode="lin" valueType="num">
                                      <p:cBhvr additive="base">
                                        <p:cTn id="8" dur="500" fill="hold"/>
                                        <p:tgtEl>
                                          <p:spTgt spid="922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9223">
                                            <p:txEl>
                                              <p:pRg st="0" end="0"/>
                                            </p:txEl>
                                          </p:spTgt>
                                        </p:tgtEl>
                                        <p:attrNameLst>
                                          <p:attrName>style.visibility</p:attrName>
                                        </p:attrNameLst>
                                      </p:cBhvr>
                                      <p:to>
                                        <p:strVal val="visible"/>
                                      </p:to>
                                    </p:set>
                                    <p:animEffect transition="in" filter="checkerboard(across)">
                                      <p:cBhvr>
                                        <p:cTn id="12" dur="500"/>
                                        <p:tgtEl>
                                          <p:spTgt spid="9223">
                                            <p:txEl>
                                              <p:pRg st="0" end="0"/>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9223">
                                            <p:txEl>
                                              <p:pRg st="1" end="1"/>
                                            </p:txEl>
                                          </p:spTgt>
                                        </p:tgtEl>
                                        <p:attrNameLst>
                                          <p:attrName>style.visibility</p:attrName>
                                        </p:attrNameLst>
                                      </p:cBhvr>
                                      <p:to>
                                        <p:strVal val="visible"/>
                                      </p:to>
                                    </p:set>
                                    <p:animEffect transition="in" filter="checkerboard(across)">
                                      <p:cBhvr>
                                        <p:cTn id="15" dur="500"/>
                                        <p:tgtEl>
                                          <p:spTgt spid="9223">
                                            <p:txEl>
                                              <p:pRg st="1" end="1"/>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223">
                                            <p:txEl>
                                              <p:pRg st="2" end="2"/>
                                            </p:txEl>
                                          </p:spTgt>
                                        </p:tgtEl>
                                        <p:attrNameLst>
                                          <p:attrName>style.visibility</p:attrName>
                                        </p:attrNameLst>
                                      </p:cBhvr>
                                      <p:to>
                                        <p:strVal val="visible"/>
                                      </p:to>
                                    </p:set>
                                    <p:animEffect transition="in" filter="checkerboard(across)">
                                      <p:cBhvr>
                                        <p:cTn id="18" dur="500"/>
                                        <p:tgtEl>
                                          <p:spTgt spid="9223">
                                            <p:txEl>
                                              <p:pRg st="2" end="2"/>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223">
                                            <p:txEl>
                                              <p:pRg st="3" end="3"/>
                                            </p:txEl>
                                          </p:spTgt>
                                        </p:tgtEl>
                                        <p:attrNameLst>
                                          <p:attrName>style.visibility</p:attrName>
                                        </p:attrNameLst>
                                      </p:cBhvr>
                                      <p:to>
                                        <p:strVal val="visible"/>
                                      </p:to>
                                    </p:set>
                                    <p:animEffect transition="in" filter="checkerboard(across)">
                                      <p:cBhvr>
                                        <p:cTn id="21" dur="500"/>
                                        <p:tgtEl>
                                          <p:spTgt spid="9223">
                                            <p:txEl>
                                              <p:pRg st="3" end="3"/>
                                            </p:txEl>
                                          </p:spTgt>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9223">
                                            <p:txEl>
                                              <p:pRg st="4" end="4"/>
                                            </p:txEl>
                                          </p:spTgt>
                                        </p:tgtEl>
                                        <p:attrNameLst>
                                          <p:attrName>style.visibility</p:attrName>
                                        </p:attrNameLst>
                                      </p:cBhvr>
                                      <p:to>
                                        <p:strVal val="visible"/>
                                      </p:to>
                                    </p:set>
                                    <p:animEffect transition="in" filter="checkerboard(across)">
                                      <p:cBhvr>
                                        <p:cTn id="24" dur="500"/>
                                        <p:tgtEl>
                                          <p:spTgt spid="9223">
                                            <p:txEl>
                                              <p:pRg st="4" end="4"/>
                                            </p:txEl>
                                          </p:spTgt>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9223">
                                            <p:txEl>
                                              <p:pRg st="6" end="6"/>
                                            </p:txEl>
                                          </p:spTgt>
                                        </p:tgtEl>
                                        <p:attrNameLst>
                                          <p:attrName>style.visibility</p:attrName>
                                        </p:attrNameLst>
                                      </p:cBhvr>
                                      <p:to>
                                        <p:strVal val="visible"/>
                                      </p:to>
                                    </p:set>
                                    <p:animEffect transition="in" filter="checkerboard(across)">
                                      <p:cBhvr>
                                        <p:cTn id="27" dur="500"/>
                                        <p:tgtEl>
                                          <p:spTgt spid="92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autoUpdateAnimBg="0"/>
      <p:bldP spid="9223" grpId="0" build="p" autoUpdateAnimBg="0"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85800"/>
          </a:xfrm>
        </p:spPr>
        <p:txBody>
          <a:bodyPr/>
          <a:lstStyle/>
          <a:p>
            <a:pPr>
              <a:defRPr/>
            </a:pPr>
            <a:r>
              <a:rPr lang="en-US" dirty="0" smtClean="0">
                <a:latin typeface="Times New Roman"/>
                <a:cs typeface="Times New Roman"/>
              </a:rPr>
              <a:t>A well performed lamination:</a:t>
            </a:r>
            <a:endParaRPr lang="en-US" dirty="0">
              <a:latin typeface="Times New Roman"/>
              <a:cs typeface="Times New Roman"/>
            </a:endParaRPr>
          </a:p>
        </p:txBody>
      </p:sp>
      <p:sp>
        <p:nvSpPr>
          <p:cNvPr id="3" name="Content Placeholder 2"/>
          <p:cNvSpPr>
            <a:spLocks noGrp="1"/>
          </p:cNvSpPr>
          <p:nvPr>
            <p:ph idx="1"/>
          </p:nvPr>
        </p:nvSpPr>
        <p:spPr>
          <a:xfrm>
            <a:off x="381000" y="838200"/>
            <a:ext cx="8534400" cy="6019800"/>
          </a:xfrm>
        </p:spPr>
        <p:txBody>
          <a:bodyPr/>
          <a:lstStyle/>
          <a:p>
            <a:pPr marL="0" indent="0" algn="ctr">
              <a:buFont typeface="Wingdings" charset="0"/>
              <a:buNone/>
              <a:defRPr/>
            </a:pPr>
            <a:r>
              <a:rPr lang="en-US" sz="1800" dirty="0" smtClean="0">
                <a:latin typeface="Times New Roman"/>
                <a:cs typeface="Times New Roman"/>
              </a:rPr>
              <a:t>The following Video shows what we call the “String Down” process of the resin in order to properly saturate the composite materials.</a:t>
            </a:r>
          </a:p>
          <a:p>
            <a:pPr marL="0" indent="0">
              <a:buFont typeface="Wingdings" charset="0"/>
              <a:buNone/>
              <a:defRPr/>
            </a:pPr>
            <a:endParaRPr lang="en-US" dirty="0"/>
          </a:p>
        </p:txBody>
      </p:sp>
      <p:pic>
        <p:nvPicPr>
          <p:cNvPr id="5" name="IMG_029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76600" y="1524000"/>
            <a:ext cx="2914650" cy="51816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5"/>
            <a:ext cx="9144000" cy="1143000"/>
          </a:xfrm>
        </p:spPr>
        <p:txBody>
          <a:bodyPr/>
          <a:lstStyle/>
          <a:p>
            <a:pPr>
              <a:defRPr/>
            </a:pPr>
            <a:r>
              <a:rPr lang="en-US" dirty="0" smtClean="0">
                <a:latin typeface="Times New Roman"/>
                <a:cs typeface="Times New Roman"/>
              </a:rPr>
              <a:t>What can go wrong with the lamination process:</a:t>
            </a:r>
            <a:endParaRPr lang="en-US" dirty="0">
              <a:latin typeface="Times New Roman"/>
              <a:cs typeface="Times New Roman"/>
            </a:endParaRPr>
          </a:p>
        </p:txBody>
      </p:sp>
      <p:sp>
        <p:nvSpPr>
          <p:cNvPr id="3" name="Content Placeholder 2"/>
          <p:cNvSpPr>
            <a:spLocks noGrp="1"/>
          </p:cNvSpPr>
          <p:nvPr>
            <p:ph idx="1"/>
          </p:nvPr>
        </p:nvSpPr>
        <p:spPr>
          <a:xfrm>
            <a:off x="0" y="1066800"/>
            <a:ext cx="8915400" cy="5791200"/>
          </a:xfrm>
        </p:spPr>
        <p:txBody>
          <a:bodyPr/>
          <a:lstStyle/>
          <a:p>
            <a:pPr algn="ctr">
              <a:defRPr/>
            </a:pPr>
            <a:r>
              <a:rPr lang="en-US" sz="1800" dirty="0" smtClean="0">
                <a:latin typeface="Times New Roman"/>
                <a:cs typeface="Times New Roman"/>
              </a:rPr>
              <a:t>During the “String Down” process, any number of problems may arise from any number of causes. The key: work within a clean, safe, hazard free environment; dedicated to the process and materials with which you chose to work.</a:t>
            </a:r>
          </a:p>
          <a:p>
            <a:pPr algn="ctr">
              <a:defRPr/>
            </a:pPr>
            <a:endParaRPr lang="en-US" sz="1800" dirty="0"/>
          </a:p>
        </p:txBody>
      </p:sp>
      <p:pic>
        <p:nvPicPr>
          <p:cNvPr id="4" name="IMG_029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76600" y="1989497"/>
            <a:ext cx="2743200" cy="4876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839200" cy="990600"/>
          </a:xfrm>
        </p:spPr>
        <p:txBody>
          <a:bodyPr/>
          <a:lstStyle/>
          <a:p>
            <a:pPr>
              <a:defRPr/>
            </a:pPr>
            <a:r>
              <a:rPr lang="en-US" dirty="0" smtClean="0">
                <a:latin typeface="Times New Roman"/>
                <a:cs typeface="Times New Roman"/>
              </a:rPr>
              <a:t>Fabrication Time Part 2</a:t>
            </a:r>
            <a:endParaRPr lang="en-US" dirty="0">
              <a:latin typeface="Times New Roman"/>
              <a:cs typeface="Times New Roman"/>
            </a:endParaRPr>
          </a:p>
        </p:txBody>
      </p:sp>
      <p:sp>
        <p:nvSpPr>
          <p:cNvPr id="3" name="Content Placeholder 2"/>
          <p:cNvSpPr>
            <a:spLocks noGrp="1"/>
          </p:cNvSpPr>
          <p:nvPr>
            <p:ph idx="1"/>
          </p:nvPr>
        </p:nvSpPr>
        <p:spPr>
          <a:xfrm>
            <a:off x="152400" y="1066800"/>
            <a:ext cx="8839200" cy="4267200"/>
          </a:xfrm>
        </p:spPr>
        <p:txBody>
          <a:bodyPr/>
          <a:lstStyle/>
          <a:p>
            <a:pPr eaLnBrk="1" hangingPunct="1">
              <a:lnSpc>
                <a:spcPct val="90000"/>
              </a:lnSpc>
              <a:defRPr/>
            </a:pPr>
            <a:r>
              <a:rPr lang="en-US" sz="1800" b="1" dirty="0">
                <a:latin typeface="Times New Roman"/>
                <a:cs typeface="Times New Roman"/>
              </a:rPr>
              <a:t>Polypro.</a:t>
            </a:r>
          </a:p>
          <a:p>
            <a:pPr lvl="1" eaLnBrk="1" hangingPunct="1">
              <a:lnSpc>
                <a:spcPct val="90000"/>
              </a:lnSpc>
              <a:defRPr/>
            </a:pPr>
            <a:r>
              <a:rPr lang="en-US" sz="1800" b="1" dirty="0">
                <a:latin typeface="Times New Roman"/>
                <a:cs typeface="Times New Roman"/>
              </a:rPr>
              <a:t>Obviously quicker.</a:t>
            </a:r>
          </a:p>
          <a:p>
            <a:pPr lvl="2" eaLnBrk="1" hangingPunct="1">
              <a:lnSpc>
                <a:spcPct val="90000"/>
              </a:lnSpc>
              <a:defRPr/>
            </a:pPr>
            <a:r>
              <a:rPr lang="en-US" sz="1800" b="1" dirty="0">
                <a:latin typeface="Times New Roman"/>
                <a:cs typeface="Times New Roman"/>
              </a:rPr>
              <a:t>10-20 minutes…………</a:t>
            </a:r>
            <a:r>
              <a:rPr lang="en-US" sz="1800" b="1" i="1" u="sng" dirty="0">
                <a:latin typeface="Times New Roman"/>
                <a:cs typeface="Times New Roman"/>
              </a:rPr>
              <a:t>done !!!!!</a:t>
            </a:r>
            <a:r>
              <a:rPr lang="en-US" sz="1800" b="1" i="1" u="sng" dirty="0" smtClean="0">
                <a:latin typeface="Times New Roman"/>
                <a:cs typeface="Times New Roman"/>
              </a:rPr>
              <a:t>!</a:t>
            </a:r>
            <a:r>
              <a:rPr lang="en-US" sz="1800" b="1" dirty="0" smtClean="0">
                <a:latin typeface="Times New Roman"/>
                <a:cs typeface="Times New Roman"/>
              </a:rPr>
              <a:t> </a:t>
            </a:r>
          </a:p>
          <a:p>
            <a:pPr lvl="2" eaLnBrk="1" hangingPunct="1">
              <a:lnSpc>
                <a:spcPct val="90000"/>
              </a:lnSpc>
              <a:defRPr/>
            </a:pPr>
            <a:r>
              <a:rPr lang="en-US" sz="1800" b="1" dirty="0" smtClean="0">
                <a:latin typeface="Times New Roman"/>
                <a:cs typeface="Times New Roman"/>
              </a:rPr>
              <a:t>The molding process of a thermoforming plastic is unique to that brand of plastic and for the purposes of this presentation, suffice it to say that the heating to actual molding time needed for this process is quick; under 20 minutes for most Orthotic jobs, which is why this process is so much more attractive than the tedious process of a lamination. </a:t>
            </a:r>
            <a:endParaRPr lang="en-US" sz="1800" b="1" dirty="0">
              <a:latin typeface="Times New Roman"/>
              <a:cs typeface="Times New Roman"/>
            </a:endParaRPr>
          </a:p>
          <a:p>
            <a:pPr lvl="1" eaLnBrk="1" hangingPunct="1">
              <a:lnSpc>
                <a:spcPct val="90000"/>
              </a:lnSpc>
              <a:defRPr/>
            </a:pPr>
            <a:r>
              <a:rPr lang="en-US" sz="1800" b="1" dirty="0">
                <a:latin typeface="Times New Roman"/>
                <a:cs typeface="Times New Roman"/>
              </a:rPr>
              <a:t>But what can go wrong?</a:t>
            </a:r>
          </a:p>
          <a:p>
            <a:pPr lvl="2" eaLnBrk="1" hangingPunct="1">
              <a:lnSpc>
                <a:spcPct val="90000"/>
              </a:lnSpc>
              <a:defRPr/>
            </a:pPr>
            <a:r>
              <a:rPr lang="en-US" sz="1800" b="1" dirty="0" smtClean="0">
                <a:latin typeface="Times New Roman"/>
                <a:cs typeface="Times New Roman"/>
              </a:rPr>
              <a:t>Moisture, poor vacuum, clumsy hands and body movements of the technician are all factors that can immediately ruin an otherwise quick and efficient process.  VIEW THE FOLLOWING VIDEOS: </a:t>
            </a:r>
            <a:endParaRPr lang="en-US" sz="1800" b="1" dirty="0">
              <a:latin typeface="Times New Roman"/>
              <a:cs typeface="Times New Roman"/>
            </a:endParaRPr>
          </a:p>
          <a:p>
            <a:pPr>
              <a:defRPr/>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915400" cy="685800"/>
          </a:xfrm>
        </p:spPr>
        <p:txBody>
          <a:bodyPr/>
          <a:lstStyle/>
          <a:p>
            <a:pPr>
              <a:defRPr/>
            </a:pPr>
            <a:r>
              <a:rPr lang="en-US" sz="4400" dirty="0" smtClean="0">
                <a:latin typeface="Times New Roman"/>
                <a:cs typeface="Times New Roman"/>
              </a:rPr>
              <a:t>A well performed molding process:</a:t>
            </a:r>
            <a:endParaRPr lang="en-US" sz="4400" dirty="0">
              <a:latin typeface="Times New Roman"/>
              <a:cs typeface="Times New Roman"/>
            </a:endParaRPr>
          </a:p>
        </p:txBody>
      </p:sp>
      <p:sp>
        <p:nvSpPr>
          <p:cNvPr id="3" name="Content Placeholder 2"/>
          <p:cNvSpPr>
            <a:spLocks noGrp="1"/>
          </p:cNvSpPr>
          <p:nvPr>
            <p:ph idx="1"/>
          </p:nvPr>
        </p:nvSpPr>
        <p:spPr>
          <a:xfrm>
            <a:off x="76200" y="685800"/>
            <a:ext cx="8839200" cy="6019800"/>
          </a:xfrm>
        </p:spPr>
        <p:txBody>
          <a:bodyPr/>
          <a:lstStyle/>
          <a:p>
            <a:pPr algn="ctr">
              <a:defRPr/>
            </a:pPr>
            <a:r>
              <a:rPr lang="en-US" sz="1800" dirty="0" smtClean="0">
                <a:latin typeface="Times New Roman"/>
                <a:cs typeface="Times New Roman"/>
              </a:rPr>
              <a:t>The Thermoforming process of Polypropylene or other similar plastics is the least of the labor intensive procedures, which can be very cost effective with respect to both materials and turn-around time. </a:t>
            </a:r>
          </a:p>
          <a:p>
            <a:pPr algn="ctr">
              <a:defRPr/>
            </a:pPr>
            <a:endParaRPr lang="en-US" sz="1800" dirty="0"/>
          </a:p>
        </p:txBody>
      </p:sp>
      <p:pic>
        <p:nvPicPr>
          <p:cNvPr id="4" name="IMG_02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00400" y="1570434"/>
            <a:ext cx="2971799" cy="5283197"/>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388"/>
            <a:ext cx="8305800" cy="729612"/>
          </a:xfrm>
        </p:spPr>
        <p:txBody>
          <a:bodyPr/>
          <a:lstStyle/>
          <a:p>
            <a:r>
              <a:rPr lang="en-US" dirty="0" smtClean="0">
                <a:latin typeface="Times New Roman"/>
                <a:cs typeface="Times New Roman"/>
              </a:rPr>
              <a:t>Objectives  &amp; Instructions</a:t>
            </a:r>
            <a:endParaRPr lang="en-US" dirty="0">
              <a:latin typeface="Times New Roman"/>
              <a:cs typeface="Times New Roman"/>
            </a:endParaRPr>
          </a:p>
        </p:txBody>
      </p:sp>
      <p:sp>
        <p:nvSpPr>
          <p:cNvPr id="3" name="Content Placeholder 2"/>
          <p:cNvSpPr>
            <a:spLocks noGrp="1"/>
          </p:cNvSpPr>
          <p:nvPr>
            <p:ph idx="1"/>
          </p:nvPr>
        </p:nvSpPr>
        <p:spPr>
          <a:xfrm>
            <a:off x="152400" y="685800"/>
            <a:ext cx="8763000" cy="6172200"/>
          </a:xfrm>
        </p:spPr>
        <p:txBody>
          <a:bodyPr/>
          <a:lstStyle/>
          <a:p>
            <a:r>
              <a:rPr lang="en-US" sz="2000" dirty="0" smtClean="0">
                <a:latin typeface="Times New Roman"/>
                <a:cs typeface="Times New Roman"/>
              </a:rPr>
              <a:t>The cost for this course is $100.00, payable via Check or </a:t>
            </a:r>
            <a:r>
              <a:rPr lang="en-US" sz="2000" dirty="0" err="1" smtClean="0">
                <a:latin typeface="Times New Roman"/>
                <a:cs typeface="Times New Roman"/>
              </a:rPr>
              <a:t>Paypal</a:t>
            </a:r>
            <a:r>
              <a:rPr lang="en-US" sz="2000" dirty="0" smtClean="0">
                <a:latin typeface="Times New Roman"/>
                <a:cs typeface="Times New Roman"/>
              </a:rPr>
              <a:t>:</a:t>
            </a:r>
          </a:p>
          <a:p>
            <a:pPr lvl="1"/>
            <a:r>
              <a:rPr lang="en-US" sz="1800" dirty="0" smtClean="0">
                <a:latin typeface="Times New Roman"/>
                <a:cs typeface="Times New Roman"/>
              </a:rPr>
              <a:t>Mail Check to: Andrew A. Cinque CPO, 34 Ridge Rd., Cortlandt Manor, NY 10567</a:t>
            </a:r>
          </a:p>
          <a:p>
            <a:pPr lvl="2"/>
            <a:r>
              <a:rPr lang="en-US" sz="1800" dirty="0" smtClean="0">
                <a:latin typeface="Times New Roman"/>
                <a:cs typeface="Times New Roman"/>
              </a:rPr>
              <a:t>Payable to:  Andrew A. Cinque CPO</a:t>
            </a:r>
          </a:p>
          <a:p>
            <a:pPr lvl="1"/>
            <a:r>
              <a:rPr lang="en-US" sz="1800" dirty="0" err="1" smtClean="0">
                <a:latin typeface="Times New Roman"/>
                <a:cs typeface="Times New Roman"/>
              </a:rPr>
              <a:t>Paypal</a:t>
            </a:r>
            <a:r>
              <a:rPr lang="en-US" sz="1800" dirty="0" smtClean="0">
                <a:latin typeface="Times New Roman"/>
                <a:cs typeface="Times New Roman"/>
              </a:rPr>
              <a:t> account: andrew5c@optonline.net</a:t>
            </a:r>
          </a:p>
          <a:p>
            <a:r>
              <a:rPr lang="en-US" sz="2000" dirty="0" smtClean="0">
                <a:latin typeface="Times New Roman"/>
                <a:cs typeface="Times New Roman"/>
              </a:rPr>
              <a:t>This course will provide information necessary to assist in the Practitioner (Physician, Therapist, Orthotist, Pedorthotist) on the material of choice when designing an Orthosis. </a:t>
            </a:r>
          </a:p>
          <a:p>
            <a:r>
              <a:rPr lang="en-US" sz="2000" dirty="0" smtClean="0">
                <a:latin typeface="Times New Roman"/>
                <a:cs typeface="Times New Roman"/>
              </a:rPr>
              <a:t>You will first be required to view the entire PowerPoint Presentation with Videos, and then take the 21 question quiz. </a:t>
            </a:r>
          </a:p>
          <a:p>
            <a:r>
              <a:rPr lang="en-US" sz="2000" dirty="0" smtClean="0">
                <a:latin typeface="Times New Roman"/>
                <a:cs typeface="Times New Roman"/>
              </a:rPr>
              <a:t>The Course should take approximately 3 hours considering necessary review, including the quiz. </a:t>
            </a:r>
            <a:endParaRPr lang="en-US" sz="2000" dirty="0">
              <a:latin typeface="Times New Roman"/>
              <a:cs typeface="Times New Roman"/>
            </a:endParaRPr>
          </a:p>
          <a:p>
            <a:r>
              <a:rPr lang="en-US" sz="2000" dirty="0" smtClean="0">
                <a:latin typeface="Times New Roman"/>
                <a:cs typeface="Times New Roman"/>
              </a:rPr>
              <a:t>Any considerations of specific design and or techniques of design as it pertains to a specific patient will be covered in other courses to follow. This course is not responsible for or meant to be used as a prescription for any particular patient case. </a:t>
            </a:r>
            <a:endParaRPr lang="en-US" sz="2000" dirty="0">
              <a:latin typeface="Times New Roman"/>
              <a:cs typeface="Times New Roman"/>
            </a:endParaRPr>
          </a:p>
          <a:p>
            <a:r>
              <a:rPr lang="en-US" sz="2000" dirty="0">
                <a:latin typeface="Times New Roman"/>
                <a:cs typeface="Times New Roman"/>
              </a:rPr>
              <a:t>T</a:t>
            </a:r>
            <a:r>
              <a:rPr lang="en-US" sz="2000" dirty="0" smtClean="0">
                <a:latin typeface="Times New Roman"/>
                <a:cs typeface="Times New Roman"/>
              </a:rPr>
              <a:t>his Course will conclude </a:t>
            </a:r>
            <a:r>
              <a:rPr lang="en-US" sz="2000" dirty="0">
                <a:latin typeface="Times New Roman"/>
                <a:cs typeface="Times New Roman"/>
              </a:rPr>
              <a:t>with  suggestions and formulas for materials needed for fabrication of either Laminated Composites or Polypropylene and similar products.  Information will be available to save time and considerable expense. </a:t>
            </a:r>
          </a:p>
          <a:p>
            <a:endParaRPr lang="en-US" dirty="0"/>
          </a:p>
        </p:txBody>
      </p:sp>
    </p:spTree>
    <p:extLst>
      <p:ext uri="{BB962C8B-B14F-4D97-AF65-F5344CB8AC3E}">
        <p14:creationId xmlns:p14="http://schemas.microsoft.com/office/powerpoint/2010/main" val="2125444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3"/>
            <a:ext cx="8915400" cy="1143000"/>
          </a:xfrm>
        </p:spPr>
        <p:txBody>
          <a:bodyPr/>
          <a:lstStyle/>
          <a:p>
            <a:pPr>
              <a:defRPr/>
            </a:pPr>
            <a:r>
              <a:rPr lang="en-US" dirty="0" smtClean="0">
                <a:latin typeface="Times New Roman"/>
                <a:cs typeface="Times New Roman"/>
              </a:rPr>
              <a:t>What can go wrong during the molding process:</a:t>
            </a:r>
            <a:endParaRPr lang="en-US" dirty="0">
              <a:latin typeface="Times New Roman"/>
              <a:cs typeface="Times New Roman"/>
            </a:endParaRPr>
          </a:p>
        </p:txBody>
      </p:sp>
      <p:sp>
        <p:nvSpPr>
          <p:cNvPr id="3" name="Content Placeholder 2"/>
          <p:cNvSpPr>
            <a:spLocks noGrp="1"/>
          </p:cNvSpPr>
          <p:nvPr>
            <p:ph idx="1"/>
          </p:nvPr>
        </p:nvSpPr>
        <p:spPr>
          <a:xfrm>
            <a:off x="0" y="1143000"/>
            <a:ext cx="8915400" cy="5715000"/>
          </a:xfrm>
        </p:spPr>
        <p:txBody>
          <a:bodyPr/>
          <a:lstStyle/>
          <a:p>
            <a:pPr algn="ctr">
              <a:defRPr/>
            </a:pPr>
            <a:r>
              <a:rPr lang="en-US" sz="1800" dirty="0" smtClean="0">
                <a:latin typeface="Times New Roman"/>
                <a:cs typeface="Times New Roman"/>
              </a:rPr>
              <a:t>Although cost effective and quick to perform, the process of Thermoforming plastics is not without its share of potential problems.</a:t>
            </a:r>
          </a:p>
          <a:p>
            <a:pPr algn="ctr">
              <a:defRPr/>
            </a:pPr>
            <a:endParaRPr lang="en-US" sz="1800" dirty="0" smtClean="0"/>
          </a:p>
          <a:p>
            <a:pPr algn="ctr">
              <a:defRPr/>
            </a:pPr>
            <a:endParaRPr lang="en-US" sz="1800" dirty="0"/>
          </a:p>
        </p:txBody>
      </p:sp>
      <p:pic>
        <p:nvPicPr>
          <p:cNvPr id="4" name="IMG_029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76600" y="1780555"/>
            <a:ext cx="2843211" cy="5054597"/>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6" name="Rectangle 6"/>
          <p:cNvSpPr>
            <a:spLocks noGrp="1" noChangeArrowheads="1"/>
          </p:cNvSpPr>
          <p:nvPr>
            <p:ph type="title"/>
          </p:nvPr>
        </p:nvSpPr>
        <p:spPr>
          <a:xfrm>
            <a:off x="152400" y="0"/>
            <a:ext cx="8686800" cy="914400"/>
          </a:xfrm>
        </p:spPr>
        <p:txBody>
          <a:bodyPr/>
          <a:lstStyle/>
          <a:p>
            <a:pPr eaLnBrk="1" hangingPunct="1">
              <a:defRPr/>
            </a:pPr>
            <a:r>
              <a:rPr lang="en-US" sz="4400" dirty="0" smtClean="0">
                <a:latin typeface="Times New Roman"/>
                <a:cs typeface="Times New Roman"/>
              </a:rPr>
              <a:t>Lamination De-mold / Cure Time</a:t>
            </a:r>
          </a:p>
        </p:txBody>
      </p:sp>
      <p:sp>
        <p:nvSpPr>
          <p:cNvPr id="10247" name="Rectangle 7"/>
          <p:cNvSpPr>
            <a:spLocks noGrp="1" noChangeArrowheads="1"/>
          </p:cNvSpPr>
          <p:nvPr>
            <p:ph type="body" idx="1"/>
          </p:nvPr>
        </p:nvSpPr>
        <p:spPr>
          <a:xfrm>
            <a:off x="304800" y="762000"/>
            <a:ext cx="8382000" cy="5943600"/>
          </a:xfrm>
        </p:spPr>
        <p:txBody>
          <a:bodyPr/>
          <a:lstStyle/>
          <a:p>
            <a:pPr eaLnBrk="1" hangingPunct="1">
              <a:defRPr/>
            </a:pPr>
            <a:r>
              <a:rPr lang="en-US" sz="2000" dirty="0" smtClean="0">
                <a:latin typeface="Times New Roman"/>
                <a:cs typeface="Times New Roman"/>
              </a:rPr>
              <a:t>Lamination; a “closed environment” procedure</a:t>
            </a:r>
          </a:p>
          <a:p>
            <a:pPr lvl="1" eaLnBrk="1" hangingPunct="1">
              <a:defRPr/>
            </a:pPr>
            <a:r>
              <a:rPr lang="en-US" sz="2000" dirty="0" smtClean="0">
                <a:latin typeface="Times New Roman"/>
                <a:cs typeface="Times New Roman"/>
              </a:rPr>
              <a:t>Gel time approximately 3-5 minutes.</a:t>
            </a:r>
          </a:p>
          <a:p>
            <a:pPr lvl="1" eaLnBrk="1" hangingPunct="1">
              <a:defRPr/>
            </a:pPr>
            <a:r>
              <a:rPr lang="en-US" sz="2000" dirty="0" smtClean="0">
                <a:latin typeface="Times New Roman"/>
                <a:cs typeface="Times New Roman"/>
              </a:rPr>
              <a:t>Set time another 8-15 minutes.</a:t>
            </a:r>
          </a:p>
          <a:p>
            <a:pPr lvl="2" eaLnBrk="1" hangingPunct="1">
              <a:defRPr/>
            </a:pPr>
            <a:r>
              <a:rPr lang="en-US" sz="2000" dirty="0" smtClean="0">
                <a:latin typeface="Times New Roman"/>
                <a:cs typeface="Times New Roman"/>
              </a:rPr>
              <a:t>Both Gel &amp; Set times are dependent upon the % of catalyst used to set off the resin.</a:t>
            </a:r>
          </a:p>
          <a:p>
            <a:pPr lvl="1" eaLnBrk="1" hangingPunct="1">
              <a:defRPr/>
            </a:pPr>
            <a:r>
              <a:rPr lang="en-US" sz="2000" dirty="0" smtClean="0">
                <a:latin typeface="Times New Roman"/>
                <a:cs typeface="Times New Roman"/>
              </a:rPr>
              <a:t>Demold in 30+ minutes.</a:t>
            </a:r>
          </a:p>
          <a:p>
            <a:pPr lvl="2" eaLnBrk="1" hangingPunct="1">
              <a:defRPr/>
            </a:pPr>
            <a:r>
              <a:rPr lang="en-US" sz="2000" dirty="0" smtClean="0">
                <a:latin typeface="Times New Roman"/>
                <a:cs typeface="Times New Roman"/>
              </a:rPr>
              <a:t>Demold time is the time in which you would be able to “cut off” the lamination from the mold; requiring the same cutting tools used to cut Polypro – products. Although many “composite compatible” cutting tools are readily available, they are often expensive and cost prohibitive. </a:t>
            </a:r>
          </a:p>
          <a:p>
            <a:pPr lvl="1" eaLnBrk="1" hangingPunct="1">
              <a:defRPr/>
            </a:pPr>
            <a:r>
              <a:rPr lang="en-US" sz="2000" dirty="0" smtClean="0">
                <a:latin typeface="Times New Roman"/>
                <a:cs typeface="Times New Roman"/>
              </a:rPr>
              <a:t>0% shrinkage &amp; no shape change.</a:t>
            </a:r>
          </a:p>
          <a:p>
            <a:pPr lvl="2" eaLnBrk="1" hangingPunct="1">
              <a:defRPr/>
            </a:pPr>
            <a:r>
              <a:rPr lang="en-US" sz="1800" dirty="0" smtClean="0">
                <a:latin typeface="Times New Roman"/>
                <a:cs typeface="Times New Roman"/>
              </a:rPr>
              <a:t>Because this is a Thermosetting procedure, the user dictates the outcome and once the resin is “set” it is not subject to outside factors unless of course those factors are of drastically extreme measures in which case no reasonable user friendly appliance would survive. </a:t>
            </a:r>
          </a:p>
          <a:p>
            <a:pPr eaLnBrk="1" hangingPunct="1">
              <a:defRPr/>
            </a:pPr>
            <a:endParaRPr lang="en-US" dirty="0" smtClean="0">
              <a:cs typeface="+mn-cs"/>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checkerboard(across)">
                                      <p:cBhvr>
                                        <p:cTn id="7" dur="500"/>
                                        <p:tgtEl>
                                          <p:spTgt spid="10246"/>
                                        </p:tgtEl>
                                      </p:cBhvr>
                                    </p:animEffect>
                                  </p:childTnLst>
                                  <p:subTnLst>
                                    <p:audio>
                                      <p:cMediaNode>
                                        <p:cTn display="0" masterRel="sameClick">
                                          <p:stCondLst>
                                            <p:cond evt="begin" delay="0">
                                              <p:tn val="5"/>
                                            </p:cond>
                                          </p:stCondLst>
                                          <p:endCondLst>
                                            <p:cond evt="onStopAudio" delay="0">
                                              <p:tgtEl>
                                                <p:sldTgt/>
                                              </p:tgtEl>
                                            </p:cond>
                                          </p:endCondLst>
                                        </p:cTn>
                                        <p:tgtEl>
                                          <p:sndTgt r:embed="rId2" name="glass.wav"/>
                                        </p:tgtEl>
                                      </p:cMediaNode>
                                    </p:audio>
                                  </p:sub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0247">
                                            <p:txEl>
                                              <p:pRg st="0" end="0"/>
                                            </p:txEl>
                                          </p:spTgt>
                                        </p:tgtEl>
                                        <p:attrNameLst>
                                          <p:attrName>style.visibility</p:attrName>
                                        </p:attrNameLst>
                                      </p:cBhvr>
                                      <p:to>
                                        <p:strVal val="visible"/>
                                      </p:to>
                                    </p:set>
                                    <p:animEffect transition="in" filter="box(in)">
                                      <p:cBhvr>
                                        <p:cTn id="11" dur="500"/>
                                        <p:tgtEl>
                                          <p:spTgt spid="10247">
                                            <p:txEl>
                                              <p:pRg st="0" end="0"/>
                                            </p:txEl>
                                          </p:spTgt>
                                        </p:tgtEl>
                                      </p:cBhvr>
                                    </p:animEffect>
                                  </p:childTnLst>
                                </p:cTn>
                              </p:par>
                              <p:par>
                                <p:cTn id="12" presetID="4" presetClass="entr" presetSubtype="16" fill="hold" grpId="0" nodeType="withEffect">
                                  <p:stCondLst>
                                    <p:cond delay="0"/>
                                  </p:stCondLst>
                                  <p:childTnLst>
                                    <p:set>
                                      <p:cBhvr>
                                        <p:cTn id="13" dur="1" fill="hold">
                                          <p:stCondLst>
                                            <p:cond delay="0"/>
                                          </p:stCondLst>
                                        </p:cTn>
                                        <p:tgtEl>
                                          <p:spTgt spid="10247">
                                            <p:txEl>
                                              <p:pRg st="1" end="1"/>
                                            </p:txEl>
                                          </p:spTgt>
                                        </p:tgtEl>
                                        <p:attrNameLst>
                                          <p:attrName>style.visibility</p:attrName>
                                        </p:attrNameLst>
                                      </p:cBhvr>
                                      <p:to>
                                        <p:strVal val="visible"/>
                                      </p:to>
                                    </p:set>
                                    <p:animEffect transition="in" filter="box(in)">
                                      <p:cBhvr>
                                        <p:cTn id="14" dur="500"/>
                                        <p:tgtEl>
                                          <p:spTgt spid="10247">
                                            <p:txEl>
                                              <p:pRg st="1" end="1"/>
                                            </p:txEl>
                                          </p:spTgt>
                                        </p:tgtEl>
                                      </p:cBhvr>
                                    </p:animEffect>
                                  </p:childTnLst>
                                </p:cTn>
                              </p:par>
                              <p:par>
                                <p:cTn id="15" presetID="4" presetClass="entr" presetSubtype="16" fill="hold" grpId="0" nodeType="withEffect">
                                  <p:stCondLst>
                                    <p:cond delay="0"/>
                                  </p:stCondLst>
                                  <p:childTnLst>
                                    <p:set>
                                      <p:cBhvr>
                                        <p:cTn id="16" dur="1" fill="hold">
                                          <p:stCondLst>
                                            <p:cond delay="0"/>
                                          </p:stCondLst>
                                        </p:cTn>
                                        <p:tgtEl>
                                          <p:spTgt spid="10247">
                                            <p:txEl>
                                              <p:pRg st="2" end="2"/>
                                            </p:txEl>
                                          </p:spTgt>
                                        </p:tgtEl>
                                        <p:attrNameLst>
                                          <p:attrName>style.visibility</p:attrName>
                                        </p:attrNameLst>
                                      </p:cBhvr>
                                      <p:to>
                                        <p:strVal val="visible"/>
                                      </p:to>
                                    </p:set>
                                    <p:animEffect transition="in" filter="box(in)">
                                      <p:cBhvr>
                                        <p:cTn id="17" dur="500"/>
                                        <p:tgtEl>
                                          <p:spTgt spid="10247">
                                            <p:txEl>
                                              <p:pRg st="2" end="2"/>
                                            </p:txEl>
                                          </p:spTgt>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0247">
                                            <p:txEl>
                                              <p:pRg st="3" end="3"/>
                                            </p:txEl>
                                          </p:spTgt>
                                        </p:tgtEl>
                                        <p:attrNameLst>
                                          <p:attrName>style.visibility</p:attrName>
                                        </p:attrNameLst>
                                      </p:cBhvr>
                                      <p:to>
                                        <p:strVal val="visible"/>
                                      </p:to>
                                    </p:set>
                                    <p:animEffect transition="in" filter="box(in)">
                                      <p:cBhvr>
                                        <p:cTn id="20" dur="500"/>
                                        <p:tgtEl>
                                          <p:spTgt spid="10247">
                                            <p:txEl>
                                              <p:pRg st="3" end="3"/>
                                            </p:txEl>
                                          </p:spTgt>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0247">
                                            <p:txEl>
                                              <p:pRg st="4" end="4"/>
                                            </p:txEl>
                                          </p:spTgt>
                                        </p:tgtEl>
                                        <p:attrNameLst>
                                          <p:attrName>style.visibility</p:attrName>
                                        </p:attrNameLst>
                                      </p:cBhvr>
                                      <p:to>
                                        <p:strVal val="visible"/>
                                      </p:to>
                                    </p:set>
                                    <p:animEffect transition="in" filter="box(in)">
                                      <p:cBhvr>
                                        <p:cTn id="23" dur="500"/>
                                        <p:tgtEl>
                                          <p:spTgt spid="10247">
                                            <p:txEl>
                                              <p:pRg st="4" end="4"/>
                                            </p:txEl>
                                          </p:spTgt>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10247">
                                            <p:txEl>
                                              <p:pRg st="5" end="5"/>
                                            </p:txEl>
                                          </p:spTgt>
                                        </p:tgtEl>
                                        <p:attrNameLst>
                                          <p:attrName>style.visibility</p:attrName>
                                        </p:attrNameLst>
                                      </p:cBhvr>
                                      <p:to>
                                        <p:strVal val="visible"/>
                                      </p:to>
                                    </p:set>
                                    <p:animEffect transition="in" filter="box(in)">
                                      <p:cBhvr>
                                        <p:cTn id="26" dur="500"/>
                                        <p:tgtEl>
                                          <p:spTgt spid="10247">
                                            <p:txEl>
                                              <p:pRg st="5" end="5"/>
                                            </p:txEl>
                                          </p:spTgt>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10247">
                                            <p:txEl>
                                              <p:pRg st="6" end="6"/>
                                            </p:txEl>
                                          </p:spTgt>
                                        </p:tgtEl>
                                        <p:attrNameLst>
                                          <p:attrName>style.visibility</p:attrName>
                                        </p:attrNameLst>
                                      </p:cBhvr>
                                      <p:to>
                                        <p:strVal val="visible"/>
                                      </p:to>
                                    </p:set>
                                    <p:animEffect transition="in" filter="box(in)">
                                      <p:cBhvr>
                                        <p:cTn id="29" dur="500"/>
                                        <p:tgtEl>
                                          <p:spTgt spid="10247">
                                            <p:txEl>
                                              <p:pRg st="6" end="6"/>
                                            </p:txEl>
                                          </p:spTgt>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0247">
                                            <p:txEl>
                                              <p:pRg st="7" end="7"/>
                                            </p:txEl>
                                          </p:spTgt>
                                        </p:tgtEl>
                                        <p:attrNameLst>
                                          <p:attrName>style.visibility</p:attrName>
                                        </p:attrNameLst>
                                      </p:cBhvr>
                                      <p:to>
                                        <p:strVal val="visible"/>
                                      </p:to>
                                    </p:set>
                                    <p:animEffect transition="in" filter="box(in)">
                                      <p:cBhvr>
                                        <p:cTn id="32" dur="500"/>
                                        <p:tgtEl>
                                          <p:spTgt spid="1024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autoUpdateAnimBg="0"/>
      <p:bldP spid="10247" grpId="0" build="p" autoUpdateAnimBg="0"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defRPr/>
            </a:pPr>
            <a:r>
              <a:rPr lang="en-US" sz="4000" dirty="0" smtClean="0">
                <a:latin typeface="Times New Roman"/>
                <a:cs typeface="Times New Roman"/>
              </a:rPr>
              <a:t>Thermoforming De-mold / Cure Time</a:t>
            </a:r>
            <a:endParaRPr lang="en-US" sz="4000" dirty="0">
              <a:latin typeface="Times New Roman"/>
              <a:cs typeface="Times New Roman"/>
            </a:endParaRPr>
          </a:p>
        </p:txBody>
      </p:sp>
      <p:sp>
        <p:nvSpPr>
          <p:cNvPr id="3" name="Content Placeholder 2"/>
          <p:cNvSpPr>
            <a:spLocks noGrp="1"/>
          </p:cNvSpPr>
          <p:nvPr>
            <p:ph idx="1"/>
          </p:nvPr>
        </p:nvSpPr>
        <p:spPr>
          <a:xfrm>
            <a:off x="152400" y="685800"/>
            <a:ext cx="8763000" cy="6019800"/>
          </a:xfrm>
        </p:spPr>
        <p:txBody>
          <a:bodyPr/>
          <a:lstStyle/>
          <a:p>
            <a:pPr eaLnBrk="1" hangingPunct="1"/>
            <a:r>
              <a:rPr lang="en-US" sz="1600" dirty="0">
                <a:latin typeface="Times New Roman" charset="0"/>
                <a:ea typeface="ＭＳ Ｐゴシック" charset="0"/>
                <a:cs typeface="Times New Roman" charset="0"/>
              </a:rPr>
              <a:t>Polypropylene, Polyethylene, and similar products are handled during an “open – environment” procedure. </a:t>
            </a:r>
          </a:p>
          <a:p>
            <a:pPr lvl="1" eaLnBrk="1" hangingPunct="1"/>
            <a:r>
              <a:rPr lang="en-US" sz="1600" dirty="0">
                <a:latin typeface="Times New Roman" charset="0"/>
                <a:ea typeface="ＭＳ Ｐゴシック" charset="0"/>
                <a:cs typeface="Times New Roman" charset="0"/>
              </a:rPr>
              <a:t>Cool down to touch in 5-10 minutes.</a:t>
            </a:r>
          </a:p>
          <a:p>
            <a:pPr lvl="1" eaLnBrk="1" hangingPunct="1"/>
            <a:r>
              <a:rPr lang="en-US" sz="1600" dirty="0">
                <a:latin typeface="Times New Roman" charset="0"/>
                <a:ea typeface="ＭＳ Ｐゴシック" charset="0"/>
                <a:cs typeface="Times New Roman" charset="0"/>
              </a:rPr>
              <a:t>De-mold times vary.</a:t>
            </a:r>
          </a:p>
          <a:p>
            <a:pPr lvl="2" eaLnBrk="1" hangingPunct="1"/>
            <a:r>
              <a:rPr lang="en-US" sz="1600" dirty="0">
                <a:latin typeface="Times New Roman" charset="0"/>
                <a:ea typeface="ＭＳ Ｐゴシック" charset="0"/>
                <a:cs typeface="Times New Roman" charset="0"/>
              </a:rPr>
              <a:t>Although many “poly” products are sold under various trade and manufacturer names, they generally have one characteristic in common; that they are allowed to cure at a consistent, uninterrupted temperature, which may be very difficult given the “open – environment” way in which the procedure is performed in most Prosthetic / Orthotic facilities. It is common practice, once the initial molding is completely formed, good vacuum has been achieved, and the plastic is smooth to the touch, that an insulating blanket be draped over the mold to assure that the cure time is slow and consistent. This step may take minutes or hours depending on the plastic used and the manufacturer’s recommendations.</a:t>
            </a:r>
          </a:p>
          <a:p>
            <a:pPr lvl="1" eaLnBrk="1" hangingPunct="1"/>
            <a:r>
              <a:rPr lang="en-US" sz="1600" dirty="0">
                <a:latin typeface="Times New Roman" charset="0"/>
                <a:ea typeface="ＭＳ Ｐゴシック" charset="0"/>
                <a:cs typeface="Times New Roman" charset="0"/>
              </a:rPr>
              <a:t>Shrinkage, curling ? Once the above steps have been taken to assure the best possible molding has been achieved, problems may still arise from any number of variables and environmental factors, such as:</a:t>
            </a:r>
          </a:p>
          <a:p>
            <a:pPr lvl="2" eaLnBrk="1" hangingPunct="1"/>
            <a:r>
              <a:rPr lang="en-US" sz="1600" dirty="0">
                <a:latin typeface="Times New Roman" charset="0"/>
                <a:ea typeface="ＭＳ Ｐゴシック" charset="0"/>
                <a:cs typeface="Times New Roman" charset="0"/>
              </a:rPr>
              <a:t>Source for the plastic ? Did this batch of plastic come from a reputable source, be that a manufacturer or a distributor ?</a:t>
            </a:r>
          </a:p>
          <a:p>
            <a:pPr lvl="2" eaLnBrk="1" hangingPunct="1"/>
            <a:r>
              <a:rPr lang="en-US" sz="1600" dirty="0">
                <a:latin typeface="Times New Roman" charset="0"/>
                <a:ea typeface="ＭＳ Ｐゴシック" charset="0"/>
                <a:cs typeface="Times New Roman" charset="0"/>
              </a:rPr>
              <a:t>Did you use full soft interface under the mold, was it just applied, and was it warm or cold; for any sudden temperature change passed onto the top plastic will alter the curing properties.</a:t>
            </a:r>
          </a:p>
          <a:p>
            <a:pPr lvl="2" eaLnBrk="1" hangingPunct="1"/>
            <a:r>
              <a:rPr lang="en-US" sz="1600" dirty="0">
                <a:latin typeface="Times New Roman" charset="0"/>
                <a:ea typeface="ＭＳ Ｐゴシック" charset="0"/>
                <a:cs typeface="Times New Roman" charset="0"/>
              </a:rPr>
              <a:t>Are there any room drafts, is the oven heating evenly, was the plastic heated evenly when removed from the oven prior to application to the model ? These factors must be considered and controlled during any procedure subject to the surrounding environment.</a:t>
            </a:r>
          </a:p>
          <a:p>
            <a:endParaRPr lang="en-US" dirty="0">
              <a:latin typeface="Arial"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4" name="Rectangle 6"/>
          <p:cNvSpPr>
            <a:spLocks noGrp="1" noChangeArrowheads="1"/>
          </p:cNvSpPr>
          <p:nvPr>
            <p:ph type="title"/>
          </p:nvPr>
        </p:nvSpPr>
        <p:spPr>
          <a:xfrm>
            <a:off x="152400" y="16194"/>
            <a:ext cx="8610600" cy="1355406"/>
          </a:xfrm>
        </p:spPr>
        <p:txBody>
          <a:bodyPr/>
          <a:lstStyle/>
          <a:p>
            <a:pPr eaLnBrk="1" hangingPunct="1">
              <a:defRPr/>
            </a:pPr>
            <a:r>
              <a:rPr lang="en-US" sz="3600" dirty="0" smtClean="0">
                <a:latin typeface="Times New Roman"/>
                <a:cs typeface="Times New Roman"/>
              </a:rPr>
              <a:t>Final Preparation for  for Patient fitting, when Laminating with Composites </a:t>
            </a:r>
          </a:p>
        </p:txBody>
      </p:sp>
      <p:sp>
        <p:nvSpPr>
          <p:cNvPr id="12295" name="Rectangle 7"/>
          <p:cNvSpPr>
            <a:spLocks noGrp="1" noChangeArrowheads="1"/>
          </p:cNvSpPr>
          <p:nvPr>
            <p:ph type="body" idx="1"/>
          </p:nvPr>
        </p:nvSpPr>
        <p:spPr>
          <a:xfrm>
            <a:off x="304800" y="1066800"/>
            <a:ext cx="8534400" cy="5791200"/>
          </a:xfrm>
        </p:spPr>
        <p:txBody>
          <a:bodyPr/>
          <a:lstStyle/>
          <a:p>
            <a:pPr lvl="1" eaLnBrk="1" hangingPunct="1">
              <a:defRPr/>
            </a:pPr>
            <a:r>
              <a:rPr lang="en-US" sz="1800" dirty="0" smtClean="0"/>
              <a:t>Cutting &amp; smoothing cones / tools.</a:t>
            </a:r>
          </a:p>
          <a:p>
            <a:pPr lvl="2" eaLnBrk="1" hangingPunct="1">
              <a:defRPr/>
            </a:pPr>
            <a:r>
              <a:rPr lang="en-US" sz="1800" dirty="0" smtClean="0"/>
              <a:t>Any lamination can be cut out quickly and efficiently by means of traditional cast cutter blades, although there are many types of hi-tech blades available for these materials, they are expensive and will still wear down and break. It is also more cost effective to break a traditional steel blade in half to get into small areas rather than purchasing the much more expensive pre-cut angular blades. </a:t>
            </a:r>
          </a:p>
          <a:p>
            <a:pPr lvl="2" eaLnBrk="1" hangingPunct="1">
              <a:defRPr/>
            </a:pPr>
            <a:r>
              <a:rPr lang="en-US" sz="1800" dirty="0" smtClean="0"/>
              <a:t>Be sure all edges are smooth prior to seeing your patient, and a little masking tape over the exposed unfinished carbon or fiberglass edges is not only cheap, but will guard against skin irritations.</a:t>
            </a:r>
          </a:p>
          <a:p>
            <a:pPr lvl="1" eaLnBrk="1" hangingPunct="1">
              <a:defRPr/>
            </a:pPr>
            <a:r>
              <a:rPr lang="en-US" sz="1800" dirty="0" smtClean="0"/>
              <a:t>Good vacuum system, ear, eye, skin, and respiratory  protection.</a:t>
            </a:r>
          </a:p>
          <a:p>
            <a:pPr lvl="2" eaLnBrk="1" hangingPunct="1">
              <a:defRPr/>
            </a:pPr>
            <a:r>
              <a:rPr lang="en-US" sz="1600" dirty="0" smtClean="0"/>
              <a:t>This is absolutely critical. The vacuum system of choice needs to be sized properly to your shop square footage and ceiling height. This is important because you must remember that even though you are most likely going to have individual chutes at each work station for suction, there is a distance that the debris has to travel, which puts a strain on the vacuum equipment depending on how far away it is located from your workstations. The ear protection is standard in any shop with power machinery for obvious reasons, but the composites used in laminations have cumulative negative health effects. The following slide shows Pictures and descriptions of most commonly used and recommended protection. </a:t>
            </a:r>
          </a:p>
          <a:p>
            <a:pPr lvl="2" eaLnBrk="1" hangingPunct="1">
              <a:defRPr/>
            </a:pPr>
            <a:endParaRPr lang="en-US" sz="1800" dirty="0" smtClean="0"/>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0-#ppt_w/2"/>
                                          </p:val>
                                        </p:tav>
                                        <p:tav tm="100000">
                                          <p:val>
                                            <p:strVal val="#ppt_x"/>
                                          </p:val>
                                        </p:tav>
                                      </p:tavLst>
                                    </p:anim>
                                    <p:anim calcmode="lin" valueType="num">
                                      <p:cBhvr additive="base">
                                        <p:cTn id="8" dur="500" fill="hold"/>
                                        <p:tgtEl>
                                          <p:spTgt spid="1229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8" presetClass="entr" presetSubtype="6" fill="hold" grpId="0" nodeType="afterEffect">
                                  <p:stCondLst>
                                    <p:cond delay="0"/>
                                  </p:stCondLst>
                                  <p:childTnLst>
                                    <p:set>
                                      <p:cBhvr>
                                        <p:cTn id="11" dur="1" fill="hold">
                                          <p:stCondLst>
                                            <p:cond delay="0"/>
                                          </p:stCondLst>
                                        </p:cTn>
                                        <p:tgtEl>
                                          <p:spTgt spid="12295">
                                            <p:txEl>
                                              <p:pRg st="0" end="0"/>
                                            </p:txEl>
                                          </p:spTgt>
                                        </p:tgtEl>
                                        <p:attrNameLst>
                                          <p:attrName>style.visibility</p:attrName>
                                        </p:attrNameLst>
                                      </p:cBhvr>
                                      <p:to>
                                        <p:strVal val="visible"/>
                                      </p:to>
                                    </p:set>
                                    <p:animEffect transition="in" filter="strips(downRight)">
                                      <p:cBhvr>
                                        <p:cTn id="12" dur="500"/>
                                        <p:tgtEl>
                                          <p:spTgt spid="12295">
                                            <p:txEl>
                                              <p:pRg st="0" end="0"/>
                                            </p:txEl>
                                          </p:spTgt>
                                        </p:tgtEl>
                                      </p:cBhvr>
                                    </p:animEffect>
                                  </p:childTnLst>
                                </p:cTn>
                              </p:par>
                              <p:par>
                                <p:cTn id="13" presetID="18" presetClass="entr" presetSubtype="6" fill="hold" grpId="0" nodeType="withEffect">
                                  <p:stCondLst>
                                    <p:cond delay="0"/>
                                  </p:stCondLst>
                                  <p:childTnLst>
                                    <p:set>
                                      <p:cBhvr>
                                        <p:cTn id="14" dur="1" fill="hold">
                                          <p:stCondLst>
                                            <p:cond delay="0"/>
                                          </p:stCondLst>
                                        </p:cTn>
                                        <p:tgtEl>
                                          <p:spTgt spid="12295">
                                            <p:txEl>
                                              <p:pRg st="1" end="1"/>
                                            </p:txEl>
                                          </p:spTgt>
                                        </p:tgtEl>
                                        <p:attrNameLst>
                                          <p:attrName>style.visibility</p:attrName>
                                        </p:attrNameLst>
                                      </p:cBhvr>
                                      <p:to>
                                        <p:strVal val="visible"/>
                                      </p:to>
                                    </p:set>
                                    <p:animEffect transition="in" filter="strips(downRight)">
                                      <p:cBhvr>
                                        <p:cTn id="15" dur="500"/>
                                        <p:tgtEl>
                                          <p:spTgt spid="12295">
                                            <p:txEl>
                                              <p:pRg st="1" end="1"/>
                                            </p:txEl>
                                          </p:spTgt>
                                        </p:tgtEl>
                                      </p:cBhvr>
                                    </p:animEffect>
                                  </p:childTnLst>
                                </p:cTn>
                              </p:par>
                              <p:par>
                                <p:cTn id="16" presetID="18" presetClass="entr" presetSubtype="6" fill="hold" grpId="0" nodeType="withEffect">
                                  <p:stCondLst>
                                    <p:cond delay="0"/>
                                  </p:stCondLst>
                                  <p:childTnLst>
                                    <p:set>
                                      <p:cBhvr>
                                        <p:cTn id="17" dur="1" fill="hold">
                                          <p:stCondLst>
                                            <p:cond delay="0"/>
                                          </p:stCondLst>
                                        </p:cTn>
                                        <p:tgtEl>
                                          <p:spTgt spid="12295">
                                            <p:txEl>
                                              <p:pRg st="2" end="2"/>
                                            </p:txEl>
                                          </p:spTgt>
                                        </p:tgtEl>
                                        <p:attrNameLst>
                                          <p:attrName>style.visibility</p:attrName>
                                        </p:attrNameLst>
                                      </p:cBhvr>
                                      <p:to>
                                        <p:strVal val="visible"/>
                                      </p:to>
                                    </p:set>
                                    <p:animEffect transition="in" filter="strips(downRight)">
                                      <p:cBhvr>
                                        <p:cTn id="18" dur="500"/>
                                        <p:tgtEl>
                                          <p:spTgt spid="12295">
                                            <p:txEl>
                                              <p:pRg st="2" end="2"/>
                                            </p:txEl>
                                          </p:spTgt>
                                        </p:tgtEl>
                                      </p:cBhvr>
                                    </p:animEffect>
                                  </p:childTnLst>
                                </p:cTn>
                              </p:par>
                              <p:par>
                                <p:cTn id="19" presetID="18" presetClass="entr" presetSubtype="6" fill="hold" grpId="0" nodeType="withEffect">
                                  <p:stCondLst>
                                    <p:cond delay="0"/>
                                  </p:stCondLst>
                                  <p:childTnLst>
                                    <p:set>
                                      <p:cBhvr>
                                        <p:cTn id="20" dur="1" fill="hold">
                                          <p:stCondLst>
                                            <p:cond delay="0"/>
                                          </p:stCondLst>
                                        </p:cTn>
                                        <p:tgtEl>
                                          <p:spTgt spid="12295">
                                            <p:txEl>
                                              <p:pRg st="3" end="3"/>
                                            </p:txEl>
                                          </p:spTgt>
                                        </p:tgtEl>
                                        <p:attrNameLst>
                                          <p:attrName>style.visibility</p:attrName>
                                        </p:attrNameLst>
                                      </p:cBhvr>
                                      <p:to>
                                        <p:strVal val="visible"/>
                                      </p:to>
                                    </p:set>
                                    <p:animEffect transition="in" filter="strips(downRight)">
                                      <p:cBhvr>
                                        <p:cTn id="21" dur="500"/>
                                        <p:tgtEl>
                                          <p:spTgt spid="12295">
                                            <p:txEl>
                                              <p:pRg st="3" end="3"/>
                                            </p:txEl>
                                          </p:spTgt>
                                        </p:tgtEl>
                                      </p:cBhvr>
                                    </p:animEffect>
                                  </p:childTnLst>
                                </p:cTn>
                              </p:par>
                              <p:par>
                                <p:cTn id="22" presetID="18" presetClass="entr" presetSubtype="6" fill="hold" grpId="0" nodeType="withEffect">
                                  <p:stCondLst>
                                    <p:cond delay="0"/>
                                  </p:stCondLst>
                                  <p:childTnLst>
                                    <p:set>
                                      <p:cBhvr>
                                        <p:cTn id="23" dur="1" fill="hold">
                                          <p:stCondLst>
                                            <p:cond delay="0"/>
                                          </p:stCondLst>
                                        </p:cTn>
                                        <p:tgtEl>
                                          <p:spTgt spid="12295">
                                            <p:txEl>
                                              <p:pRg st="4" end="4"/>
                                            </p:txEl>
                                          </p:spTgt>
                                        </p:tgtEl>
                                        <p:attrNameLst>
                                          <p:attrName>style.visibility</p:attrName>
                                        </p:attrNameLst>
                                      </p:cBhvr>
                                      <p:to>
                                        <p:strVal val="visible"/>
                                      </p:to>
                                    </p:set>
                                    <p:animEffect transition="in" filter="strips(downRight)">
                                      <p:cBhvr>
                                        <p:cTn id="24" dur="500"/>
                                        <p:tgtEl>
                                          <p:spTgt spid="122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utoUpdateAnimBg="0"/>
      <p:bldP spid="12295" grpId="0" build="p" autoUpdateAnimBg="0"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15400" cy="838200"/>
          </a:xfrm>
        </p:spPr>
        <p:txBody>
          <a:bodyPr/>
          <a:lstStyle/>
          <a:p>
            <a:r>
              <a:rPr lang="en-US" dirty="0" smtClean="0"/>
              <a:t>Examples of protective equipment</a:t>
            </a:r>
            <a:endParaRPr lang="en-US" dirty="0"/>
          </a:p>
        </p:txBody>
      </p:sp>
      <p:pic>
        <p:nvPicPr>
          <p:cNvPr id="4" name="Content Placeholder 3" descr="Dust collector.png"/>
          <p:cNvPicPr>
            <a:picLocks noGrp="1" noChangeAspect="1"/>
          </p:cNvPicPr>
          <p:nvPr>
            <p:ph idx="1"/>
          </p:nvPr>
        </p:nvPicPr>
        <p:blipFill>
          <a:blip r:embed="rId2">
            <a:extLst>
              <a:ext uri="{28A0092B-C50C-407E-A947-70E740481C1C}">
                <a14:useLocalDpi xmlns:a14="http://schemas.microsoft.com/office/drawing/2010/main" val="0"/>
              </a:ext>
            </a:extLst>
          </a:blip>
          <a:srcRect t="20744" b="20744"/>
          <a:stretch>
            <a:fillRect/>
          </a:stretch>
        </p:blipFill>
        <p:spPr>
          <a:xfrm>
            <a:off x="152400" y="1143000"/>
            <a:ext cx="4800600" cy="2895600"/>
          </a:xfrm>
        </p:spPr>
      </p:pic>
      <p:sp>
        <p:nvSpPr>
          <p:cNvPr id="7" name="TextBox 6"/>
          <p:cNvSpPr txBox="1"/>
          <p:nvPr/>
        </p:nvSpPr>
        <p:spPr>
          <a:xfrm>
            <a:off x="228600" y="685800"/>
            <a:ext cx="3048000" cy="461665"/>
          </a:xfrm>
          <a:prstGeom prst="rect">
            <a:avLst/>
          </a:prstGeom>
          <a:noFill/>
        </p:spPr>
        <p:txBody>
          <a:bodyPr wrap="square" rtlCol="0">
            <a:spAutoFit/>
          </a:bodyPr>
          <a:lstStyle/>
          <a:p>
            <a:r>
              <a:rPr lang="en-US" dirty="0" smtClean="0"/>
              <a:t>Dust Collector System</a:t>
            </a:r>
            <a:endParaRPr lang="en-US" dirty="0"/>
          </a:p>
        </p:txBody>
      </p:sp>
      <p:pic>
        <p:nvPicPr>
          <p:cNvPr id="8" name="Picture 7" descr="overal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685800"/>
            <a:ext cx="2548184" cy="5943600"/>
          </a:xfrm>
          <a:prstGeom prst="rect">
            <a:avLst/>
          </a:prstGeom>
        </p:spPr>
      </p:pic>
      <p:sp>
        <p:nvSpPr>
          <p:cNvPr id="10" name="TextBox 9"/>
          <p:cNvSpPr txBox="1"/>
          <p:nvPr/>
        </p:nvSpPr>
        <p:spPr>
          <a:xfrm>
            <a:off x="8077200" y="2057400"/>
            <a:ext cx="1219200" cy="738664"/>
          </a:xfrm>
          <a:prstGeom prst="rect">
            <a:avLst/>
          </a:prstGeom>
          <a:noFill/>
        </p:spPr>
        <p:txBody>
          <a:bodyPr wrap="square" rtlCol="0">
            <a:spAutoFit/>
          </a:bodyPr>
          <a:lstStyle/>
          <a:p>
            <a:r>
              <a:rPr lang="en-US" sz="1400" dirty="0" smtClean="0"/>
              <a:t>Disposable Tyvek Clothing</a:t>
            </a:r>
            <a:endParaRPr lang="en-US" sz="1400" dirty="0"/>
          </a:p>
        </p:txBody>
      </p:sp>
      <p:pic>
        <p:nvPicPr>
          <p:cNvPr id="11" name="Picture 10" descr="Ear protec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4114800"/>
            <a:ext cx="1261934" cy="1638300"/>
          </a:xfrm>
          <a:prstGeom prst="rect">
            <a:avLst/>
          </a:prstGeom>
        </p:spPr>
      </p:pic>
      <p:sp>
        <p:nvSpPr>
          <p:cNvPr id="13" name="TextBox 12"/>
          <p:cNvSpPr txBox="1"/>
          <p:nvPr/>
        </p:nvSpPr>
        <p:spPr>
          <a:xfrm>
            <a:off x="0" y="5791200"/>
            <a:ext cx="2819400" cy="923330"/>
          </a:xfrm>
          <a:prstGeom prst="rect">
            <a:avLst/>
          </a:prstGeom>
          <a:noFill/>
        </p:spPr>
        <p:txBody>
          <a:bodyPr wrap="square" rtlCol="0">
            <a:spAutoFit/>
          </a:bodyPr>
          <a:lstStyle/>
          <a:p>
            <a:r>
              <a:rPr lang="en-US" sz="1800" dirty="0" smtClean="0"/>
              <a:t>Ear Protectors with sufficient Noise </a:t>
            </a:r>
          </a:p>
          <a:p>
            <a:r>
              <a:rPr lang="en-US" sz="1800" dirty="0"/>
              <a:t> </a:t>
            </a:r>
            <a:r>
              <a:rPr lang="en-US" sz="1800" dirty="0" smtClean="0"/>
              <a:t>Reduction Rating (NRR)</a:t>
            </a:r>
            <a:endParaRPr lang="en-US" sz="1800" dirty="0"/>
          </a:p>
        </p:txBody>
      </p:sp>
      <p:pic>
        <p:nvPicPr>
          <p:cNvPr id="14" name="Picture 13" descr="disposable resp..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4191000"/>
            <a:ext cx="1447800" cy="1437232"/>
          </a:xfrm>
          <a:prstGeom prst="rect">
            <a:avLst/>
          </a:prstGeom>
        </p:spPr>
      </p:pic>
      <p:sp>
        <p:nvSpPr>
          <p:cNvPr id="15" name="TextBox 14"/>
          <p:cNvSpPr txBox="1"/>
          <p:nvPr/>
        </p:nvSpPr>
        <p:spPr>
          <a:xfrm flipH="1">
            <a:off x="3048000" y="5638800"/>
            <a:ext cx="3048000" cy="1015663"/>
          </a:xfrm>
          <a:prstGeom prst="rect">
            <a:avLst/>
          </a:prstGeom>
          <a:noFill/>
        </p:spPr>
        <p:txBody>
          <a:bodyPr wrap="square" rtlCol="0">
            <a:spAutoFit/>
          </a:bodyPr>
          <a:lstStyle/>
          <a:p>
            <a:r>
              <a:rPr lang="en-US" sz="1800" dirty="0" smtClean="0"/>
              <a:t>Disposable NIOSH </a:t>
            </a:r>
          </a:p>
          <a:p>
            <a:r>
              <a:rPr lang="en-US" sz="1800" dirty="0" smtClean="0"/>
              <a:t>Approved </a:t>
            </a:r>
            <a:r>
              <a:rPr lang="en-US" sz="1800" dirty="0"/>
              <a:t>r</a:t>
            </a:r>
            <a:r>
              <a:rPr lang="en-US" sz="1800" dirty="0" smtClean="0"/>
              <a:t>espirators with exhale valve</a:t>
            </a:r>
            <a:r>
              <a:rPr lang="en-US" dirty="0" smtClean="0"/>
              <a:t> </a:t>
            </a:r>
            <a:endParaRPr lang="en-US" dirty="0"/>
          </a:p>
        </p:txBody>
      </p:sp>
      <p:pic>
        <p:nvPicPr>
          <p:cNvPr id="16" name="Picture 15" descr="goggle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600" y="1295400"/>
            <a:ext cx="1495586" cy="914400"/>
          </a:xfrm>
          <a:prstGeom prst="rect">
            <a:avLst/>
          </a:prstGeom>
        </p:spPr>
      </p:pic>
      <p:sp>
        <p:nvSpPr>
          <p:cNvPr id="17" name="TextBox 16"/>
          <p:cNvSpPr txBox="1"/>
          <p:nvPr/>
        </p:nvSpPr>
        <p:spPr>
          <a:xfrm>
            <a:off x="5334000" y="2362200"/>
            <a:ext cx="1219200" cy="1754327"/>
          </a:xfrm>
          <a:prstGeom prst="rect">
            <a:avLst/>
          </a:prstGeom>
          <a:noFill/>
        </p:spPr>
        <p:txBody>
          <a:bodyPr wrap="square" rtlCol="0">
            <a:spAutoFit/>
          </a:bodyPr>
          <a:lstStyle/>
          <a:p>
            <a:r>
              <a:rPr lang="en-US" sz="1800" dirty="0" smtClean="0"/>
              <a:t>Fog Free Goggles to protect against airborne particles</a:t>
            </a:r>
            <a:endParaRPr lang="en-US" sz="1800" dirty="0"/>
          </a:p>
        </p:txBody>
      </p:sp>
      <p:sp>
        <p:nvSpPr>
          <p:cNvPr id="18" name="TextBox 17"/>
          <p:cNvSpPr txBox="1"/>
          <p:nvPr/>
        </p:nvSpPr>
        <p:spPr>
          <a:xfrm>
            <a:off x="8001000" y="3505200"/>
            <a:ext cx="1143000" cy="2677656"/>
          </a:xfrm>
          <a:prstGeom prst="rect">
            <a:avLst/>
          </a:prstGeom>
          <a:noFill/>
        </p:spPr>
        <p:txBody>
          <a:bodyPr wrap="square" rtlCol="0">
            <a:spAutoFit/>
          </a:bodyPr>
          <a:lstStyle/>
          <a:p>
            <a:r>
              <a:rPr lang="en-US" sz="1800" dirty="0" smtClean="0"/>
              <a:t>Simple vinyl, disposable gloves found in most facilities are sufficient. </a:t>
            </a:r>
            <a:r>
              <a:rPr lang="en-US" dirty="0" smtClean="0"/>
              <a:t> </a:t>
            </a:r>
            <a:endParaRPr lang="en-US" dirty="0"/>
          </a:p>
        </p:txBody>
      </p:sp>
    </p:spTree>
    <p:extLst>
      <p:ext uri="{BB962C8B-B14F-4D97-AF65-F5344CB8AC3E}">
        <p14:creationId xmlns:p14="http://schemas.microsoft.com/office/powerpoint/2010/main" val="669153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2" y="304800"/>
            <a:ext cx="8839200" cy="1752600"/>
          </a:xfrm>
        </p:spPr>
        <p:txBody>
          <a:bodyPr/>
          <a:lstStyle/>
          <a:p>
            <a:r>
              <a:rPr lang="en-US" dirty="0">
                <a:latin typeface="Times New Roman"/>
                <a:cs typeface="Times New Roman"/>
              </a:rPr>
              <a:t>Final Preparation for  for Patient fitting, </a:t>
            </a:r>
            <a:r>
              <a:rPr lang="en-US" dirty="0" smtClean="0">
                <a:latin typeface="Times New Roman"/>
                <a:cs typeface="Times New Roman"/>
              </a:rPr>
              <a:t>after molding with Poly – Thermoforming Plastics </a:t>
            </a:r>
            <a:endParaRPr lang="en-US" dirty="0"/>
          </a:p>
        </p:txBody>
      </p:sp>
      <p:sp>
        <p:nvSpPr>
          <p:cNvPr id="3" name="Content Placeholder 2"/>
          <p:cNvSpPr>
            <a:spLocks noGrp="1"/>
          </p:cNvSpPr>
          <p:nvPr>
            <p:ph idx="1"/>
          </p:nvPr>
        </p:nvSpPr>
        <p:spPr>
          <a:xfrm>
            <a:off x="228600" y="2057400"/>
            <a:ext cx="8610600" cy="4800600"/>
          </a:xfrm>
        </p:spPr>
        <p:txBody>
          <a:bodyPr/>
          <a:lstStyle/>
          <a:p>
            <a:pPr marL="0" indent="0" eaLnBrk="1" hangingPunct="1">
              <a:buNone/>
              <a:defRPr/>
            </a:pPr>
            <a:endParaRPr lang="en-US" sz="1800" dirty="0"/>
          </a:p>
          <a:p>
            <a:r>
              <a:rPr lang="en-US" sz="1800" dirty="0" smtClean="0"/>
              <a:t>All Thermoforming plastics tend to be very user friendly and of the least hazardous to the shop environment, although the protective equipment on the previous slide are still recommended for different reasons.</a:t>
            </a:r>
          </a:p>
          <a:p>
            <a:pPr lvl="1"/>
            <a:r>
              <a:rPr lang="en-US" sz="1800" dirty="0" smtClean="0"/>
              <a:t>The Poly materials can melt, spin off the product, and cause injury if high speed sanding equipment is used, thus high speed sanding equipment is NOT necessary and ill advised. </a:t>
            </a:r>
          </a:p>
          <a:p>
            <a:pPr lvl="1"/>
            <a:r>
              <a:rPr lang="en-US" sz="1800" dirty="0" smtClean="0"/>
              <a:t>Noise, Dust, Eye and Skin irritants still exist. Caution is always recommended. As noted with regard to working with Composites, simple vinyl disposable gloves are more than sufficient. Most often nothing compares to the fine “hands – on” feel without the gloves used in other working environments. After all, we’re not changing engines in race cars here. Disposable vinyl gloves are inexpensive, and practical. Cleaning more expensive fabric gloves from excess adhesives is impractical. </a:t>
            </a:r>
          </a:p>
          <a:p>
            <a:pPr lvl="1"/>
            <a:endParaRPr lang="en-US" dirty="0"/>
          </a:p>
        </p:txBody>
      </p:sp>
    </p:spTree>
    <p:extLst>
      <p:ext uri="{BB962C8B-B14F-4D97-AF65-F5344CB8AC3E}">
        <p14:creationId xmlns:p14="http://schemas.microsoft.com/office/powerpoint/2010/main" val="3503875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304800"/>
            <a:ext cx="9144000" cy="1295400"/>
          </a:xfrm>
        </p:spPr>
        <p:txBody>
          <a:bodyPr/>
          <a:lstStyle/>
          <a:p>
            <a:pPr eaLnBrk="1" hangingPunct="1">
              <a:defRPr/>
            </a:pPr>
            <a:r>
              <a:rPr lang="en-US" dirty="0" smtClean="0">
                <a:latin typeface="Times New Roman"/>
                <a:cs typeface="Times New Roman"/>
              </a:rPr>
              <a:t>Post Fitting Revisions, Adjustments </a:t>
            </a:r>
            <a:r>
              <a:rPr lang="en-US" sz="3200" dirty="0" smtClean="0">
                <a:latin typeface="Times New Roman"/>
                <a:cs typeface="Times New Roman"/>
              </a:rPr>
              <a:t>……..</a:t>
            </a:r>
            <a:r>
              <a:rPr lang="en-US" sz="3200" i="1" dirty="0" smtClean="0">
                <a:latin typeface="Times New Roman"/>
                <a:cs typeface="Times New Roman"/>
              </a:rPr>
              <a:t>Within Reason……….</a:t>
            </a:r>
          </a:p>
        </p:txBody>
      </p:sp>
      <p:sp>
        <p:nvSpPr>
          <p:cNvPr id="24579" name="Rectangle 3"/>
          <p:cNvSpPr>
            <a:spLocks noGrp="1" noChangeArrowheads="1"/>
          </p:cNvSpPr>
          <p:nvPr>
            <p:ph type="body" idx="1"/>
          </p:nvPr>
        </p:nvSpPr>
        <p:spPr>
          <a:xfrm>
            <a:off x="0" y="1524000"/>
            <a:ext cx="8991600" cy="5334000"/>
          </a:xfrm>
        </p:spPr>
        <p:txBody>
          <a:bodyPr/>
          <a:lstStyle/>
          <a:p>
            <a:pPr eaLnBrk="1" hangingPunct="1">
              <a:lnSpc>
                <a:spcPct val="90000"/>
              </a:lnSpc>
              <a:defRPr/>
            </a:pPr>
            <a:r>
              <a:rPr lang="en-US" sz="1800" dirty="0" smtClean="0">
                <a:latin typeface="Times New Roman"/>
                <a:cs typeface="Times New Roman"/>
              </a:rPr>
              <a:t>Laminations.</a:t>
            </a:r>
          </a:p>
          <a:p>
            <a:pPr lvl="1" eaLnBrk="1" hangingPunct="1">
              <a:lnSpc>
                <a:spcPct val="90000"/>
              </a:lnSpc>
              <a:defRPr/>
            </a:pPr>
            <a:r>
              <a:rPr lang="en-US" sz="1800" dirty="0" smtClean="0">
                <a:latin typeface="Times New Roman"/>
                <a:cs typeface="Times New Roman"/>
              </a:rPr>
              <a:t>Unlimited adjustability.</a:t>
            </a:r>
            <a:endParaRPr lang="en-US" sz="1600" dirty="0" smtClean="0">
              <a:latin typeface="Times New Roman"/>
              <a:cs typeface="Times New Roman"/>
            </a:endParaRPr>
          </a:p>
          <a:p>
            <a:pPr lvl="2" eaLnBrk="1" hangingPunct="1">
              <a:lnSpc>
                <a:spcPct val="90000"/>
              </a:lnSpc>
              <a:defRPr/>
            </a:pPr>
            <a:r>
              <a:rPr lang="en-US" sz="1800" dirty="0" smtClean="0">
                <a:latin typeface="Times New Roman"/>
                <a:cs typeface="Times New Roman"/>
              </a:rPr>
              <a:t>Suffice to say that because the lamination is custom laid up by your choice of materials, and because the resins are conducive to self and re-adherence, an Orthosis can be heated, reshaped, repaired, and added-to; thusly changed in many ways without the sacrifice to structural integrity and only to the benefit of a more accurate fitting for the patient. </a:t>
            </a:r>
          </a:p>
          <a:p>
            <a:pPr lvl="2" eaLnBrk="1" hangingPunct="1">
              <a:lnSpc>
                <a:spcPct val="90000"/>
              </a:lnSpc>
              <a:defRPr/>
            </a:pPr>
            <a:r>
              <a:rPr lang="en-US" sz="1800" dirty="0" smtClean="0">
                <a:latin typeface="Times New Roman"/>
                <a:cs typeface="Times New Roman"/>
              </a:rPr>
              <a:t>If previous and proper thought is given to the layup of materials used, a little extra trimming here and there should not sacrifice structural integrity. </a:t>
            </a:r>
          </a:p>
          <a:p>
            <a:pPr lvl="2" eaLnBrk="1" hangingPunct="1">
              <a:lnSpc>
                <a:spcPct val="90000"/>
              </a:lnSpc>
              <a:defRPr/>
            </a:pPr>
            <a:r>
              <a:rPr lang="en-US" sz="1800" dirty="0" smtClean="0">
                <a:latin typeface="Times New Roman"/>
                <a:cs typeface="Times New Roman"/>
              </a:rPr>
              <a:t>Of course safety steps are recommended as noted in the previous slide. </a:t>
            </a:r>
          </a:p>
          <a:p>
            <a:pPr eaLnBrk="1" hangingPunct="1">
              <a:lnSpc>
                <a:spcPct val="90000"/>
              </a:lnSpc>
              <a:defRPr/>
            </a:pPr>
            <a:r>
              <a:rPr lang="en-US" sz="1800" dirty="0" smtClean="0">
                <a:latin typeface="Times New Roman"/>
                <a:cs typeface="Times New Roman"/>
              </a:rPr>
              <a:t>Polypro.</a:t>
            </a:r>
          </a:p>
          <a:p>
            <a:pPr lvl="1" eaLnBrk="1" hangingPunct="1">
              <a:lnSpc>
                <a:spcPct val="90000"/>
              </a:lnSpc>
              <a:defRPr/>
            </a:pPr>
            <a:r>
              <a:rPr lang="en-US" sz="1800" dirty="0" smtClean="0">
                <a:latin typeface="Times New Roman"/>
                <a:cs typeface="Times New Roman"/>
              </a:rPr>
              <a:t>Very limited adjustability.</a:t>
            </a:r>
          </a:p>
          <a:p>
            <a:pPr lvl="2" eaLnBrk="1" hangingPunct="1">
              <a:lnSpc>
                <a:spcPct val="90000"/>
              </a:lnSpc>
              <a:defRPr/>
            </a:pPr>
            <a:r>
              <a:rPr lang="en-US" sz="1800" dirty="0" smtClean="0">
                <a:latin typeface="Times New Roman"/>
                <a:cs typeface="Times New Roman"/>
              </a:rPr>
              <a:t>Low level heating will allow minor reshaping of the plastic.</a:t>
            </a:r>
          </a:p>
          <a:p>
            <a:pPr lvl="2" eaLnBrk="1" hangingPunct="1">
              <a:lnSpc>
                <a:spcPct val="90000"/>
              </a:lnSpc>
              <a:defRPr/>
            </a:pPr>
            <a:r>
              <a:rPr lang="en-US" sz="1800" dirty="0" smtClean="0">
                <a:latin typeface="Times New Roman"/>
                <a:cs typeface="Times New Roman"/>
              </a:rPr>
              <a:t>Significant trimming and re-trimming of excess plastic is directly dependent upon and will adversely effect the structural</a:t>
            </a:r>
            <a:r>
              <a:rPr lang="en-US" sz="1800" dirty="0">
                <a:latin typeface="Times New Roman"/>
                <a:cs typeface="Times New Roman"/>
              </a:rPr>
              <a:t> </a:t>
            </a:r>
            <a:r>
              <a:rPr lang="en-US" sz="1800" dirty="0" smtClean="0">
                <a:latin typeface="Times New Roman"/>
                <a:cs typeface="Times New Roman"/>
              </a:rPr>
              <a:t>integrity of the appliance. </a:t>
            </a:r>
          </a:p>
          <a:p>
            <a:pPr lvl="2" eaLnBrk="1" hangingPunct="1">
              <a:lnSpc>
                <a:spcPct val="90000"/>
              </a:lnSpc>
              <a:defRPr/>
            </a:pPr>
            <a:r>
              <a:rPr lang="en-US" sz="1800" dirty="0" smtClean="0">
                <a:latin typeface="Times New Roman"/>
                <a:cs typeface="Times New Roman"/>
              </a:rPr>
              <a:t>On the one hand the Poly materials are inexpensive, simple, and quick to work with, but on the other hand if a crack occurs, a misjudgment in trimlines or design, you had better hope you still have the positive mold because the product must be remade. There is no fixing, repairing, adding to, or redesigning ability here. </a:t>
            </a:r>
          </a:p>
          <a:p>
            <a:pPr lvl="1" eaLnBrk="1" hangingPunct="1">
              <a:lnSpc>
                <a:spcPct val="90000"/>
              </a:lnSpc>
              <a:defRPr/>
            </a:pPr>
            <a:endParaRPr lang="en-US" dirty="0"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0-#ppt_w/2"/>
                                          </p:val>
                                        </p:tav>
                                        <p:tav tm="100000">
                                          <p:val>
                                            <p:strVal val="#ppt_x"/>
                                          </p:val>
                                        </p:tav>
                                      </p:tavLst>
                                    </p:anim>
                                    <p:anim calcmode="lin" valueType="num">
                                      <p:cBhvr additive="base">
                                        <p:cTn id="8" dur="500" fill="hold"/>
                                        <p:tgtEl>
                                          <p:spTgt spid="2457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4579">
                                            <p:txEl>
                                              <p:pRg st="0" end="0"/>
                                            </p:txEl>
                                          </p:spTgt>
                                        </p:tgtEl>
                                        <p:attrNameLst>
                                          <p:attrName>style.visibility</p:attrName>
                                        </p:attrNameLst>
                                      </p:cBhvr>
                                      <p:to>
                                        <p:strVal val="visible"/>
                                      </p:to>
                                    </p:set>
                                    <p:animEffect transition="in" filter="wipe(up)">
                                      <p:cBhvr>
                                        <p:cTn id="12" dur="500"/>
                                        <p:tgtEl>
                                          <p:spTgt spid="24579">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4579">
                                            <p:txEl>
                                              <p:pRg st="1" end="1"/>
                                            </p:txEl>
                                          </p:spTgt>
                                        </p:tgtEl>
                                        <p:attrNameLst>
                                          <p:attrName>style.visibility</p:attrName>
                                        </p:attrNameLst>
                                      </p:cBhvr>
                                      <p:to>
                                        <p:strVal val="visible"/>
                                      </p:to>
                                    </p:set>
                                    <p:animEffect transition="in" filter="wipe(up)">
                                      <p:cBhvr>
                                        <p:cTn id="15" dur="500"/>
                                        <p:tgtEl>
                                          <p:spTgt spid="24579">
                                            <p:txEl>
                                              <p:pRg st="1" end="1"/>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4579">
                                            <p:txEl>
                                              <p:pRg st="2" end="2"/>
                                            </p:txEl>
                                          </p:spTgt>
                                        </p:tgtEl>
                                        <p:attrNameLst>
                                          <p:attrName>style.visibility</p:attrName>
                                        </p:attrNameLst>
                                      </p:cBhvr>
                                      <p:to>
                                        <p:strVal val="visible"/>
                                      </p:to>
                                    </p:set>
                                    <p:animEffect transition="in" filter="wipe(up)">
                                      <p:cBhvr>
                                        <p:cTn id="18" dur="500"/>
                                        <p:tgtEl>
                                          <p:spTgt spid="24579">
                                            <p:txEl>
                                              <p:pRg st="2" end="2"/>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4579">
                                            <p:txEl>
                                              <p:pRg st="3" end="3"/>
                                            </p:txEl>
                                          </p:spTgt>
                                        </p:tgtEl>
                                        <p:attrNameLst>
                                          <p:attrName>style.visibility</p:attrName>
                                        </p:attrNameLst>
                                      </p:cBhvr>
                                      <p:to>
                                        <p:strVal val="visible"/>
                                      </p:to>
                                    </p:set>
                                    <p:animEffect transition="in" filter="wipe(up)">
                                      <p:cBhvr>
                                        <p:cTn id="21" dur="500"/>
                                        <p:tgtEl>
                                          <p:spTgt spid="24579">
                                            <p:txEl>
                                              <p:pRg st="3" end="3"/>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4579">
                                            <p:txEl>
                                              <p:pRg st="4" end="4"/>
                                            </p:txEl>
                                          </p:spTgt>
                                        </p:tgtEl>
                                        <p:attrNameLst>
                                          <p:attrName>style.visibility</p:attrName>
                                        </p:attrNameLst>
                                      </p:cBhvr>
                                      <p:to>
                                        <p:strVal val="visible"/>
                                      </p:to>
                                    </p:set>
                                    <p:animEffect transition="in" filter="wipe(up)">
                                      <p:cBhvr>
                                        <p:cTn id="24" dur="500"/>
                                        <p:tgtEl>
                                          <p:spTgt spid="24579">
                                            <p:txEl>
                                              <p:pRg st="4" end="4"/>
                                            </p:txEl>
                                          </p:spTgt>
                                        </p:tgtEl>
                                      </p:cBhvr>
                                    </p:animEffect>
                                  </p:childTnLst>
                                </p:cTn>
                              </p:par>
                            </p:childTnLst>
                          </p:cTn>
                        </p:par>
                        <p:par>
                          <p:cTn id="25" fill="hold" nodeType="afterGroup">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24579">
                                            <p:txEl>
                                              <p:pRg st="5" end="5"/>
                                            </p:txEl>
                                          </p:spTgt>
                                        </p:tgtEl>
                                        <p:attrNameLst>
                                          <p:attrName>style.visibility</p:attrName>
                                        </p:attrNameLst>
                                      </p:cBhvr>
                                      <p:to>
                                        <p:strVal val="visible"/>
                                      </p:to>
                                    </p:set>
                                    <p:animEffect transition="in" filter="wipe(up)">
                                      <p:cBhvr>
                                        <p:cTn id="28" dur="500"/>
                                        <p:tgtEl>
                                          <p:spTgt spid="24579">
                                            <p:txEl>
                                              <p:pRg st="5" end="5"/>
                                            </p:tx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4579">
                                            <p:txEl>
                                              <p:pRg st="6" end="6"/>
                                            </p:txEl>
                                          </p:spTgt>
                                        </p:tgtEl>
                                        <p:attrNameLst>
                                          <p:attrName>style.visibility</p:attrName>
                                        </p:attrNameLst>
                                      </p:cBhvr>
                                      <p:to>
                                        <p:strVal val="visible"/>
                                      </p:to>
                                    </p:set>
                                    <p:animEffect transition="in" filter="wipe(up)">
                                      <p:cBhvr>
                                        <p:cTn id="31" dur="500"/>
                                        <p:tgtEl>
                                          <p:spTgt spid="24579">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4579">
                                            <p:txEl>
                                              <p:pRg st="7" end="7"/>
                                            </p:txEl>
                                          </p:spTgt>
                                        </p:tgtEl>
                                        <p:attrNameLst>
                                          <p:attrName>style.visibility</p:attrName>
                                        </p:attrNameLst>
                                      </p:cBhvr>
                                      <p:to>
                                        <p:strVal val="visible"/>
                                      </p:to>
                                    </p:set>
                                    <p:animEffect transition="in" filter="wipe(up)">
                                      <p:cBhvr>
                                        <p:cTn id="34" dur="500"/>
                                        <p:tgtEl>
                                          <p:spTgt spid="24579">
                                            <p:txEl>
                                              <p:pRg st="7" end="7"/>
                                            </p:txEl>
                                          </p:spTgt>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4579">
                                            <p:txEl>
                                              <p:pRg st="8" end="8"/>
                                            </p:txEl>
                                          </p:spTgt>
                                        </p:tgtEl>
                                        <p:attrNameLst>
                                          <p:attrName>style.visibility</p:attrName>
                                        </p:attrNameLst>
                                      </p:cBhvr>
                                      <p:to>
                                        <p:strVal val="visible"/>
                                      </p:to>
                                    </p:set>
                                    <p:animEffect transition="in" filter="wipe(up)">
                                      <p:cBhvr>
                                        <p:cTn id="37" dur="500"/>
                                        <p:tgtEl>
                                          <p:spTgt spid="24579">
                                            <p:txEl>
                                              <p:pRg st="8" end="8"/>
                                            </p:txEl>
                                          </p:spTgt>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4579">
                                            <p:txEl>
                                              <p:pRg st="9" end="9"/>
                                            </p:txEl>
                                          </p:spTgt>
                                        </p:tgtEl>
                                        <p:attrNameLst>
                                          <p:attrName>style.visibility</p:attrName>
                                        </p:attrNameLst>
                                      </p:cBhvr>
                                      <p:to>
                                        <p:strVal val="visible"/>
                                      </p:to>
                                    </p:set>
                                    <p:animEffect transition="in" filter="wipe(up)">
                                      <p:cBhvr>
                                        <p:cTn id="40" dur="500"/>
                                        <p:tgtEl>
                                          <p:spTgt spid="2457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utoUpdateAnimBg="0"/>
      <p:bldP spid="24579" grpId="0" build="p" autoUpdateAnimBg="0" advAuto="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1026"/>
          <p:cNvSpPr>
            <a:spLocks noGrp="1" noChangeArrowheads="1"/>
          </p:cNvSpPr>
          <p:nvPr>
            <p:ph type="title"/>
          </p:nvPr>
        </p:nvSpPr>
        <p:spPr>
          <a:xfrm>
            <a:off x="304800" y="0"/>
            <a:ext cx="8686800" cy="2971800"/>
          </a:xfrm>
        </p:spPr>
        <p:txBody>
          <a:bodyPr/>
          <a:lstStyle/>
          <a:p>
            <a:pPr eaLnBrk="1" hangingPunct="1">
              <a:defRPr/>
            </a:pPr>
            <a:r>
              <a:rPr lang="en-US" dirty="0" smtClean="0">
                <a:latin typeface="Times New Roman"/>
                <a:cs typeface="Times New Roman"/>
              </a:rPr>
              <a:t>Final Delivery&amp; Post Delivery Readjustments.</a:t>
            </a:r>
            <a:br>
              <a:rPr lang="en-US" dirty="0" smtClean="0">
                <a:latin typeface="Times New Roman"/>
                <a:cs typeface="Times New Roman"/>
              </a:rPr>
            </a:br>
            <a:r>
              <a:rPr lang="en-US" dirty="0" smtClean="0">
                <a:latin typeface="Times New Roman"/>
                <a:cs typeface="Times New Roman"/>
              </a:rPr>
              <a:t>	</a:t>
            </a:r>
            <a:r>
              <a:rPr lang="en-US" sz="3600" i="1" dirty="0" smtClean="0">
                <a:latin typeface="Times New Roman"/>
                <a:cs typeface="Times New Roman"/>
              </a:rPr>
              <a:t>Sudden Rx or Patient Preference Change</a:t>
            </a:r>
            <a:br>
              <a:rPr lang="en-US" sz="3600" i="1" dirty="0" smtClean="0">
                <a:latin typeface="Times New Roman"/>
                <a:cs typeface="Times New Roman"/>
              </a:rPr>
            </a:br>
            <a:r>
              <a:rPr lang="en-US" sz="3600" i="1" dirty="0" smtClean="0">
                <a:latin typeface="Times New Roman"/>
                <a:cs typeface="Times New Roman"/>
              </a:rPr>
              <a:t>	Sudden Gait or Activity Change</a:t>
            </a:r>
            <a:br>
              <a:rPr lang="en-US" sz="3600" i="1" dirty="0" smtClean="0">
                <a:latin typeface="Times New Roman"/>
                <a:cs typeface="Times New Roman"/>
              </a:rPr>
            </a:br>
            <a:r>
              <a:rPr lang="en-US" sz="3600" i="1" dirty="0" smtClean="0">
                <a:latin typeface="Times New Roman"/>
                <a:cs typeface="Times New Roman"/>
              </a:rPr>
              <a:t>	Did Orthotic Crack or Deform</a:t>
            </a:r>
            <a:r>
              <a:rPr lang="en-US" dirty="0" smtClean="0">
                <a:latin typeface="Times New Roman"/>
                <a:cs typeface="Times New Roman"/>
              </a:rPr>
              <a:t> </a:t>
            </a:r>
          </a:p>
        </p:txBody>
      </p:sp>
      <p:sp>
        <p:nvSpPr>
          <p:cNvPr id="20483" name="Rectangle 1027"/>
          <p:cNvSpPr>
            <a:spLocks noGrp="1" noChangeArrowheads="1"/>
          </p:cNvSpPr>
          <p:nvPr>
            <p:ph type="body" idx="1"/>
          </p:nvPr>
        </p:nvSpPr>
        <p:spPr>
          <a:xfrm>
            <a:off x="152400" y="2895600"/>
            <a:ext cx="8839200" cy="3962400"/>
          </a:xfrm>
        </p:spPr>
        <p:txBody>
          <a:bodyPr/>
          <a:lstStyle/>
          <a:p>
            <a:pPr eaLnBrk="1" hangingPunct="1">
              <a:defRPr/>
            </a:pPr>
            <a:r>
              <a:rPr lang="en-US" sz="1800" dirty="0" smtClean="0">
                <a:latin typeface="Times New Roman"/>
                <a:cs typeface="Times New Roman"/>
              </a:rPr>
              <a:t>What happens during Final </a:t>
            </a:r>
            <a:r>
              <a:rPr lang="en-US" sz="1800" dirty="0">
                <a:latin typeface="Times New Roman"/>
                <a:cs typeface="Times New Roman"/>
              </a:rPr>
              <a:t>D</a:t>
            </a:r>
            <a:r>
              <a:rPr lang="en-US" sz="1800" dirty="0" smtClean="0">
                <a:latin typeface="Times New Roman"/>
                <a:cs typeface="Times New Roman"/>
              </a:rPr>
              <a:t>elivery of an Orthosis should hopefully, only be that of making sure all instructions are understood by the patient, that the Orthosis performs well and safely assists the patient in reaching his or her goal as prescribed by the Physician, intended by the Physical Therapist and manufactured by the ABC </a:t>
            </a:r>
            <a:r>
              <a:rPr lang="en-US" sz="1800" dirty="0">
                <a:latin typeface="Times New Roman"/>
                <a:cs typeface="Times New Roman"/>
              </a:rPr>
              <a:t>C</a:t>
            </a:r>
            <a:r>
              <a:rPr lang="en-US" sz="1800" dirty="0" smtClean="0">
                <a:latin typeface="Times New Roman"/>
                <a:cs typeface="Times New Roman"/>
              </a:rPr>
              <a:t>ertified Orthotist.          </a:t>
            </a:r>
          </a:p>
          <a:p>
            <a:pPr eaLnBrk="1" hangingPunct="1">
              <a:defRPr/>
            </a:pPr>
            <a:r>
              <a:rPr lang="en-US" sz="1800" i="1" u="sng" dirty="0" smtClean="0">
                <a:latin typeface="Times New Roman"/>
                <a:cs typeface="Times New Roman"/>
              </a:rPr>
              <a:t>However .. In this field it is not uncommon that things just don</a:t>
            </a:r>
            <a:r>
              <a:rPr lang="fr-FR" sz="1800" i="1" u="sng" dirty="0" smtClean="0">
                <a:latin typeface="Times New Roman"/>
                <a:cs typeface="Times New Roman"/>
              </a:rPr>
              <a:t>’</a:t>
            </a:r>
            <a:r>
              <a:rPr lang="en-US" sz="1800" i="1" u="sng" dirty="0" smtClean="0">
                <a:latin typeface="Times New Roman"/>
                <a:cs typeface="Times New Roman"/>
              </a:rPr>
              <a:t>t  always go as planned !!</a:t>
            </a:r>
          </a:p>
          <a:p>
            <a:pPr eaLnBrk="1" hangingPunct="1">
              <a:defRPr/>
            </a:pPr>
            <a:r>
              <a:rPr lang="en-US" sz="1800" dirty="0" smtClean="0">
                <a:latin typeface="Times New Roman"/>
                <a:cs typeface="Times New Roman"/>
              </a:rPr>
              <a:t>The properties of the materials, be they Composite Thermosetting Laminations, or Thermoforming plastics of so many variations, are as similar in the final stags as they were in the beginning fitting stages of the orthosis. </a:t>
            </a:r>
          </a:p>
          <a:p>
            <a:pPr lvl="1" eaLnBrk="1" hangingPunct="1">
              <a:defRPr/>
            </a:pPr>
            <a:r>
              <a:rPr lang="en-US" sz="1600" dirty="0" smtClean="0">
                <a:latin typeface="Times New Roman"/>
                <a:cs typeface="Times New Roman"/>
              </a:rPr>
              <a:t>Only so many adjustments can be done  …</a:t>
            </a:r>
            <a:r>
              <a:rPr lang="en-US" sz="1600" i="1" u="sng" dirty="0" smtClean="0">
                <a:latin typeface="Times New Roman"/>
                <a:cs typeface="Times New Roman"/>
              </a:rPr>
              <a:t>. within reason </a:t>
            </a:r>
            <a:r>
              <a:rPr lang="en-US" sz="1600" dirty="0" smtClean="0">
                <a:latin typeface="Times New Roman"/>
                <a:cs typeface="Times New Roman"/>
              </a:rPr>
              <a:t>…. with either material, although the custom designed composite lamination unquestionably offers more variability.</a:t>
            </a:r>
          </a:p>
          <a:p>
            <a:pPr lvl="1" eaLnBrk="1" hangingPunct="1">
              <a:defRPr/>
            </a:pPr>
            <a:r>
              <a:rPr lang="en-US" sz="1600" dirty="0" smtClean="0">
                <a:latin typeface="Times New Roman"/>
                <a:cs typeface="Times New Roman"/>
              </a:rPr>
              <a:t>“If it aint broke, don’t fix it”, but if it is broke (incorrect) , or inadequate, or even questionable, get back to the bench and make the adjustments, or get out the positive cast/mold, dust it off,  and remake the Orthosis (in the case of the Poly – Thermoforming plastic). </a:t>
            </a:r>
          </a:p>
          <a:p>
            <a:pPr eaLnBrk="1" hangingPunct="1">
              <a:defRPr/>
            </a:pPr>
            <a:endParaRPr lang="en-US" sz="1800" dirty="0" smtClean="0">
              <a:latin typeface="Times New Roman"/>
              <a:cs typeface="Times New Roman"/>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anim calcmode="lin" valueType="num">
                                      <p:cBhvr additive="base">
                                        <p:cTn id="7" dur="500" fill="hold"/>
                                        <p:tgtEl>
                                          <p:spTgt spid="2048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par>
                          <p:cTn id="9" fill="hold">
                            <p:stCondLst>
                              <p:cond delay="500"/>
                            </p:stCondLst>
                            <p:childTnLst>
                              <p:par>
                                <p:cTn id="10" presetID="4" presetClass="entr" presetSubtype="16" fill="hold" grpId="0" nodeType="afterEffect">
                                  <p:stCondLst>
                                    <p:cond delay="0"/>
                                  </p:stCondLst>
                                  <p:childTnLst>
                                    <p:set>
                                      <p:cBhvr>
                                        <p:cTn id="11" dur="1" fill="hold">
                                          <p:stCondLst>
                                            <p:cond delay="0"/>
                                          </p:stCondLst>
                                        </p:cTn>
                                        <p:tgtEl>
                                          <p:spTgt spid="20483">
                                            <p:txEl>
                                              <p:pRg st="0" end="0"/>
                                            </p:txEl>
                                          </p:spTgt>
                                        </p:tgtEl>
                                        <p:attrNameLst>
                                          <p:attrName>style.visibility</p:attrName>
                                        </p:attrNameLst>
                                      </p:cBhvr>
                                      <p:to>
                                        <p:strVal val="visible"/>
                                      </p:to>
                                    </p:set>
                                    <p:animEffect transition="in" filter="box(in)">
                                      <p:cBhvr>
                                        <p:cTn id="12" dur="500"/>
                                        <p:tgtEl>
                                          <p:spTgt spid="20483">
                                            <p:txEl>
                                              <p:pRg st="0" end="0"/>
                                            </p:txEl>
                                          </p:spTgt>
                                        </p:tgtEl>
                                      </p:cBhvr>
                                    </p:animEffect>
                                  </p:childTnLst>
                                </p:cTn>
                              </p:par>
                            </p:childTnLst>
                          </p:cTn>
                        </p:par>
                        <p:par>
                          <p:cTn id="13" fill="hold">
                            <p:stCondLst>
                              <p:cond delay="1000"/>
                            </p:stCondLst>
                            <p:childTnLst>
                              <p:par>
                                <p:cTn id="14" presetID="4" presetClass="entr" presetSubtype="16" fill="hold" grpId="0" nodeType="afterEffect">
                                  <p:stCondLst>
                                    <p:cond delay="0"/>
                                  </p:stCondLst>
                                  <p:childTnLst>
                                    <p:set>
                                      <p:cBhvr>
                                        <p:cTn id="15" dur="1" fill="hold">
                                          <p:stCondLst>
                                            <p:cond delay="0"/>
                                          </p:stCondLst>
                                        </p:cTn>
                                        <p:tgtEl>
                                          <p:spTgt spid="20483">
                                            <p:txEl>
                                              <p:pRg st="1" end="1"/>
                                            </p:txEl>
                                          </p:spTgt>
                                        </p:tgtEl>
                                        <p:attrNameLst>
                                          <p:attrName>style.visibility</p:attrName>
                                        </p:attrNameLst>
                                      </p:cBhvr>
                                      <p:to>
                                        <p:strVal val="visible"/>
                                      </p:to>
                                    </p:set>
                                    <p:animEffect transition="in" filter="box(in)">
                                      <p:cBhvr>
                                        <p:cTn id="16" dur="500"/>
                                        <p:tgtEl>
                                          <p:spTgt spid="20483">
                                            <p:txEl>
                                              <p:pRg st="1" end="1"/>
                                            </p:txEl>
                                          </p:spTgt>
                                        </p:tgtEl>
                                      </p:cBhvr>
                                    </p:animEffect>
                                  </p:childTnLst>
                                </p:cTn>
                              </p:par>
                            </p:childTnLst>
                          </p:cTn>
                        </p:par>
                        <p:par>
                          <p:cTn id="17" fill="hold">
                            <p:stCondLst>
                              <p:cond delay="1500"/>
                            </p:stCondLst>
                            <p:childTnLst>
                              <p:par>
                                <p:cTn id="18" presetID="4" presetClass="entr" presetSubtype="16" fill="hold" grpId="0" nodeType="afterEffect">
                                  <p:stCondLst>
                                    <p:cond delay="0"/>
                                  </p:stCondLst>
                                  <p:childTnLst>
                                    <p:set>
                                      <p:cBhvr>
                                        <p:cTn id="19" dur="1" fill="hold">
                                          <p:stCondLst>
                                            <p:cond delay="0"/>
                                          </p:stCondLst>
                                        </p:cTn>
                                        <p:tgtEl>
                                          <p:spTgt spid="20483">
                                            <p:txEl>
                                              <p:pRg st="2" end="2"/>
                                            </p:txEl>
                                          </p:spTgt>
                                        </p:tgtEl>
                                        <p:attrNameLst>
                                          <p:attrName>style.visibility</p:attrName>
                                        </p:attrNameLst>
                                      </p:cBhvr>
                                      <p:to>
                                        <p:strVal val="visible"/>
                                      </p:to>
                                    </p:set>
                                    <p:animEffect transition="in" filter="box(in)">
                                      <p:cBhvr>
                                        <p:cTn id="20" dur="500"/>
                                        <p:tgtEl>
                                          <p:spTgt spid="20483">
                                            <p:txEl>
                                              <p:pRg st="2" end="2"/>
                                            </p:txEl>
                                          </p:spTgt>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20483">
                                            <p:txEl>
                                              <p:pRg st="3" end="3"/>
                                            </p:txEl>
                                          </p:spTgt>
                                        </p:tgtEl>
                                        <p:attrNameLst>
                                          <p:attrName>style.visibility</p:attrName>
                                        </p:attrNameLst>
                                      </p:cBhvr>
                                      <p:to>
                                        <p:strVal val="visible"/>
                                      </p:to>
                                    </p:set>
                                    <p:animEffect transition="in" filter="box(in)">
                                      <p:cBhvr>
                                        <p:cTn id="23" dur="500"/>
                                        <p:tgtEl>
                                          <p:spTgt spid="20483">
                                            <p:txEl>
                                              <p:pRg st="3" end="3"/>
                                            </p:txEl>
                                          </p:spTgt>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20483">
                                            <p:txEl>
                                              <p:pRg st="4" end="4"/>
                                            </p:txEl>
                                          </p:spTgt>
                                        </p:tgtEl>
                                        <p:attrNameLst>
                                          <p:attrName>style.visibility</p:attrName>
                                        </p:attrNameLst>
                                      </p:cBhvr>
                                      <p:to>
                                        <p:strVal val="visible"/>
                                      </p:to>
                                    </p:set>
                                    <p:animEffect transition="in" filter="box(in)">
                                      <p:cBhvr>
                                        <p:cTn id="26" dur="500"/>
                                        <p:tgtEl>
                                          <p:spTgt spid="204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autoUpdateAnimBg="0" advAuto="0"/>
      <p:bldP spid="20483" grpId="0" build="p" autoUpdateAnimBg="0" advAuto="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a:xfrm>
            <a:off x="152400" y="34673"/>
            <a:ext cx="8839200" cy="762000"/>
          </a:xfrm>
        </p:spPr>
        <p:txBody>
          <a:bodyPr/>
          <a:lstStyle/>
          <a:p>
            <a:pPr algn="ctr" eaLnBrk="1" hangingPunct="1">
              <a:defRPr/>
            </a:pPr>
            <a:r>
              <a:rPr lang="en-US" sz="3600" dirty="0" smtClean="0">
                <a:latin typeface="Times New Roman"/>
                <a:cs typeface="Times New Roman"/>
              </a:rPr>
              <a:t>In Conclusion, questions to be asked:</a:t>
            </a:r>
          </a:p>
        </p:txBody>
      </p:sp>
      <p:sp>
        <p:nvSpPr>
          <p:cNvPr id="25603" name="Rectangle 1027"/>
          <p:cNvSpPr>
            <a:spLocks noGrp="1" noChangeArrowheads="1"/>
          </p:cNvSpPr>
          <p:nvPr>
            <p:ph type="body" idx="1"/>
          </p:nvPr>
        </p:nvSpPr>
        <p:spPr>
          <a:xfrm>
            <a:off x="304800" y="685800"/>
            <a:ext cx="8534400" cy="6172200"/>
          </a:xfrm>
        </p:spPr>
        <p:txBody>
          <a:bodyPr/>
          <a:lstStyle/>
          <a:p>
            <a:pPr eaLnBrk="1" hangingPunct="1">
              <a:lnSpc>
                <a:spcPct val="90000"/>
              </a:lnSpc>
              <a:defRPr/>
            </a:pPr>
            <a:r>
              <a:rPr lang="en-US" sz="2400" b="1" dirty="0" smtClean="0">
                <a:latin typeface="Times New Roman"/>
                <a:cs typeface="Times New Roman"/>
              </a:rPr>
              <a:t>Which material fits your shop ability?</a:t>
            </a:r>
          </a:p>
          <a:p>
            <a:pPr lvl="1" eaLnBrk="1" hangingPunct="1">
              <a:lnSpc>
                <a:spcPct val="90000"/>
              </a:lnSpc>
              <a:defRPr/>
            </a:pPr>
            <a:r>
              <a:rPr lang="en-US" sz="2400" b="1" dirty="0" smtClean="0">
                <a:latin typeface="Times New Roman"/>
                <a:cs typeface="Times New Roman"/>
              </a:rPr>
              <a:t>Tools available ?</a:t>
            </a:r>
          </a:p>
          <a:p>
            <a:pPr lvl="2" eaLnBrk="1" hangingPunct="1">
              <a:lnSpc>
                <a:spcPct val="90000"/>
              </a:lnSpc>
              <a:defRPr/>
            </a:pPr>
            <a:r>
              <a:rPr lang="en-US" b="1" dirty="0" smtClean="0">
                <a:latin typeface="Times New Roman"/>
                <a:cs typeface="Times New Roman"/>
              </a:rPr>
              <a:t>Safety comes first, but the right tool for the specific job is key, hence the choice, can you Fabricate the Orthosis in-house, or do you need to consider a Central – Fab Facility ?</a:t>
            </a:r>
          </a:p>
          <a:p>
            <a:pPr lvl="1" eaLnBrk="1" hangingPunct="1">
              <a:lnSpc>
                <a:spcPct val="90000"/>
              </a:lnSpc>
              <a:defRPr/>
            </a:pPr>
            <a:r>
              <a:rPr lang="en-US" sz="2400" b="1" dirty="0" smtClean="0">
                <a:latin typeface="Times New Roman"/>
                <a:cs typeface="Times New Roman"/>
              </a:rPr>
              <a:t>Technician skills ?</a:t>
            </a:r>
          </a:p>
          <a:p>
            <a:pPr lvl="2" eaLnBrk="1" hangingPunct="1">
              <a:lnSpc>
                <a:spcPct val="90000"/>
              </a:lnSpc>
              <a:defRPr/>
            </a:pPr>
            <a:r>
              <a:rPr lang="en-US" sz="2200" b="1" dirty="0" smtClean="0">
                <a:latin typeface="Times New Roman"/>
                <a:cs typeface="Times New Roman"/>
              </a:rPr>
              <a:t>Thermoforming plastics are quick – easy to learn – gross motor function skills to achieve.</a:t>
            </a:r>
          </a:p>
          <a:p>
            <a:pPr lvl="2" eaLnBrk="1" hangingPunct="1">
              <a:lnSpc>
                <a:spcPct val="90000"/>
              </a:lnSpc>
              <a:defRPr/>
            </a:pPr>
            <a:r>
              <a:rPr lang="en-US" sz="2200" b="1" dirty="0" smtClean="0">
                <a:latin typeface="Times New Roman"/>
                <a:cs typeface="Times New Roman"/>
              </a:rPr>
              <a:t>Thermosetting plastics require an in depth knowledge of composite compatibility, resin properties, and force characteristics. </a:t>
            </a:r>
          </a:p>
          <a:p>
            <a:pPr lvl="1" eaLnBrk="1" hangingPunct="1">
              <a:lnSpc>
                <a:spcPct val="90000"/>
              </a:lnSpc>
              <a:defRPr/>
            </a:pPr>
            <a:r>
              <a:rPr lang="en-US" sz="2400" b="1" dirty="0" smtClean="0">
                <a:latin typeface="Times New Roman"/>
                <a:cs typeface="Times New Roman"/>
              </a:rPr>
              <a:t>One, two, three or multi - employee operation ?</a:t>
            </a:r>
          </a:p>
          <a:p>
            <a:pPr lvl="2" eaLnBrk="1" hangingPunct="1">
              <a:lnSpc>
                <a:spcPct val="90000"/>
              </a:lnSpc>
              <a:defRPr/>
            </a:pPr>
            <a:r>
              <a:rPr lang="en-US" sz="2200" b="1" dirty="0" smtClean="0">
                <a:latin typeface="Times New Roman"/>
                <a:cs typeface="Times New Roman"/>
              </a:rPr>
              <a:t>The smaller operation would tend to opt for the Poly – Thermoforming plastics, the larger operation has a choice.</a:t>
            </a:r>
          </a:p>
          <a:p>
            <a:pPr eaLnBrk="1" hangingPunct="1">
              <a:lnSpc>
                <a:spcPct val="90000"/>
              </a:lnSpc>
              <a:defRPr/>
            </a:pPr>
            <a:r>
              <a:rPr lang="en-US" sz="2400" b="1" dirty="0" smtClean="0">
                <a:latin typeface="Times New Roman"/>
                <a:cs typeface="Times New Roman"/>
              </a:rPr>
              <a:t>Which does your patient need?  See the following slides:</a:t>
            </a:r>
          </a:p>
          <a:p>
            <a:pPr lvl="1" eaLnBrk="1" hangingPunct="1">
              <a:lnSpc>
                <a:spcPct val="90000"/>
              </a:lnSpc>
              <a:buFont typeface="Wingdings" charset="0"/>
              <a:buNone/>
              <a:defRPr/>
            </a:pPr>
            <a:endParaRPr lang="en-US" sz="3200" b="1" dirty="0" smtClean="0"/>
          </a:p>
          <a:p>
            <a:pPr lvl="1" eaLnBrk="1" hangingPunct="1">
              <a:lnSpc>
                <a:spcPct val="90000"/>
              </a:lnSpc>
              <a:buFont typeface="Wingdings" charset="0"/>
              <a:buNone/>
              <a:defRPr/>
            </a:pPr>
            <a:r>
              <a:rPr lang="en-US" sz="2000" dirty="0" smtClean="0"/>
              <a:t>					</a:t>
            </a:r>
          </a:p>
          <a:p>
            <a:pPr lvl="1" algn="ctr" eaLnBrk="1" hangingPunct="1">
              <a:lnSpc>
                <a:spcPct val="90000"/>
              </a:lnSpc>
              <a:buFont typeface="Wingdings" charset="0"/>
              <a:buNone/>
              <a:defRPr/>
            </a:pPr>
            <a:endParaRPr lang="en-US" sz="3200" b="1" i="1" dirty="0"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checkerboard(across)">
                                      <p:cBhvr>
                                        <p:cTn id="7" dur="500"/>
                                        <p:tgtEl>
                                          <p:spTgt spid="25602"/>
                                        </p:tgtEl>
                                      </p:cBhvr>
                                    </p:animEffect>
                                  </p:childTnLst>
                                  <p:subTnLst>
                                    <p:audio>
                                      <p:cMediaNode>
                                        <p:cTn display="0" masterRel="sameClick">
                                          <p:stCondLst>
                                            <p:cond evt="begin" delay="0">
                                              <p:tn val="5"/>
                                            </p:cond>
                                          </p:stCondLst>
                                          <p:endCondLst>
                                            <p:cond evt="onStopAudio" delay="0">
                                              <p:tgtEl>
                                                <p:sldTgt/>
                                              </p:tgtEl>
                                            </p:cond>
                                          </p:endCondLst>
                                        </p:cTn>
                                        <p:tgtEl>
                                          <p:sndTgt r:embed="rId2" name="gunshot.wav"/>
                                        </p:tgtEl>
                                      </p:cMediaNode>
                                    </p:audio>
                                  </p:subTnLst>
                                </p:cTn>
                              </p:par>
                            </p:childTnLst>
                          </p:cTn>
                        </p:par>
                        <p:par>
                          <p:cTn id="8" fill="hold" nodeType="afterGroup">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25603">
                                            <p:txEl>
                                              <p:pRg st="0" end="0"/>
                                            </p:txEl>
                                          </p:spTgt>
                                        </p:tgtEl>
                                        <p:attrNameLst>
                                          <p:attrName>style.visibility</p:attrName>
                                        </p:attrNameLst>
                                      </p:cBhvr>
                                      <p:to>
                                        <p:strVal val="visible"/>
                                      </p:to>
                                    </p:set>
                                    <p:anim calcmode="lin" valueType="num">
                                      <p:cBhvr>
                                        <p:cTn id="11" dur="500" fill="hold"/>
                                        <p:tgtEl>
                                          <p:spTgt spid="2560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5603">
                                            <p:txEl>
                                              <p:pRg st="0" end="0"/>
                                            </p:txEl>
                                          </p:spTgt>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par>
                                <p:cTn id="13" presetID="23" presetClass="entr" presetSubtype="16" fill="hold" grpId="0" nodeType="withEffect">
                                  <p:stCondLst>
                                    <p:cond delay="0"/>
                                  </p:stCondLst>
                                  <p:childTnLst>
                                    <p:set>
                                      <p:cBhvr>
                                        <p:cTn id="14" dur="1" fill="hold">
                                          <p:stCondLst>
                                            <p:cond delay="0"/>
                                          </p:stCondLst>
                                        </p:cTn>
                                        <p:tgtEl>
                                          <p:spTgt spid="25603">
                                            <p:txEl>
                                              <p:pRg st="1" end="1"/>
                                            </p:txEl>
                                          </p:spTgt>
                                        </p:tgtEl>
                                        <p:attrNameLst>
                                          <p:attrName>style.visibility</p:attrName>
                                        </p:attrNameLst>
                                      </p:cBhvr>
                                      <p:to>
                                        <p:strVal val="visible"/>
                                      </p:to>
                                    </p:set>
                                    <p:anim calcmode="lin" valueType="num">
                                      <p:cBhvr>
                                        <p:cTn id="15" dur="500" fill="hold"/>
                                        <p:tgtEl>
                                          <p:spTgt spid="2560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5603">
                                            <p:txEl>
                                              <p:pRg st="1" end="1"/>
                                            </p:txEl>
                                          </p:spTgt>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par>
                                <p:cTn id="17" presetID="23" presetClass="entr" presetSubtype="16" fill="hold" grpId="0" nodeType="with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anim calcmode="lin" valueType="num">
                                      <p:cBhvr>
                                        <p:cTn id="19" dur="500" fill="hold"/>
                                        <p:tgtEl>
                                          <p:spTgt spid="2560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5603">
                                            <p:txEl>
                                              <p:pRg st="2" end="2"/>
                                            </p:txEl>
                                          </p:spTgt>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1" presetID="23" presetClass="entr" presetSubtype="16" fill="hold" grpId="0" nodeType="withEffect">
                                  <p:stCondLst>
                                    <p:cond delay="0"/>
                                  </p:stCondLst>
                                  <p:childTnLst>
                                    <p:set>
                                      <p:cBhvr>
                                        <p:cTn id="22" dur="1" fill="hold">
                                          <p:stCondLst>
                                            <p:cond delay="0"/>
                                          </p:stCondLst>
                                        </p:cTn>
                                        <p:tgtEl>
                                          <p:spTgt spid="25603">
                                            <p:txEl>
                                              <p:pRg st="3" end="3"/>
                                            </p:txEl>
                                          </p:spTgt>
                                        </p:tgtEl>
                                        <p:attrNameLst>
                                          <p:attrName>style.visibility</p:attrName>
                                        </p:attrNameLst>
                                      </p:cBhvr>
                                      <p:to>
                                        <p:strVal val="visible"/>
                                      </p:to>
                                    </p:set>
                                    <p:anim calcmode="lin" valueType="num">
                                      <p:cBhvr>
                                        <p:cTn id="23" dur="500" fill="hold"/>
                                        <p:tgtEl>
                                          <p:spTgt spid="25603">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25603">
                                            <p:txEl>
                                              <p:pRg st="3" end="3"/>
                                            </p:txEl>
                                          </p:spTgt>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par>
                                <p:cTn id="25" presetID="23" presetClass="entr" presetSubtype="16" fill="hold" grpId="0" nodeType="withEffect">
                                  <p:stCondLst>
                                    <p:cond delay="0"/>
                                  </p:stCondLst>
                                  <p:childTnLst>
                                    <p:set>
                                      <p:cBhvr>
                                        <p:cTn id="26" dur="1" fill="hold">
                                          <p:stCondLst>
                                            <p:cond delay="0"/>
                                          </p:stCondLst>
                                        </p:cTn>
                                        <p:tgtEl>
                                          <p:spTgt spid="25603">
                                            <p:txEl>
                                              <p:pRg st="4" end="4"/>
                                            </p:txEl>
                                          </p:spTgt>
                                        </p:tgtEl>
                                        <p:attrNameLst>
                                          <p:attrName>style.visibility</p:attrName>
                                        </p:attrNameLst>
                                      </p:cBhvr>
                                      <p:to>
                                        <p:strVal val="visible"/>
                                      </p:to>
                                    </p:set>
                                    <p:anim calcmode="lin" valueType="num">
                                      <p:cBhvr>
                                        <p:cTn id="27" dur="500" fill="hold"/>
                                        <p:tgtEl>
                                          <p:spTgt spid="25603">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25603">
                                            <p:txEl>
                                              <p:pRg st="4" end="4"/>
                                            </p:txEl>
                                          </p:spTgt>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29" presetID="23" presetClass="entr" presetSubtype="16" fill="hold" grpId="0" nodeType="withEffect">
                                  <p:stCondLst>
                                    <p:cond delay="0"/>
                                  </p:stCondLst>
                                  <p:childTnLst>
                                    <p:set>
                                      <p:cBhvr>
                                        <p:cTn id="30" dur="1" fill="hold">
                                          <p:stCondLst>
                                            <p:cond delay="0"/>
                                          </p:stCondLst>
                                        </p:cTn>
                                        <p:tgtEl>
                                          <p:spTgt spid="25603">
                                            <p:txEl>
                                              <p:pRg st="5" end="5"/>
                                            </p:txEl>
                                          </p:spTgt>
                                        </p:tgtEl>
                                        <p:attrNameLst>
                                          <p:attrName>style.visibility</p:attrName>
                                        </p:attrNameLst>
                                      </p:cBhvr>
                                      <p:to>
                                        <p:strVal val="visible"/>
                                      </p:to>
                                    </p:set>
                                    <p:anim calcmode="lin" valueType="num">
                                      <p:cBhvr>
                                        <p:cTn id="31" dur="500" fill="hold"/>
                                        <p:tgtEl>
                                          <p:spTgt spid="25603">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25603">
                                            <p:txEl>
                                              <p:pRg st="5" end="5"/>
                                            </p:txEl>
                                          </p:spTgt>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par>
                                <p:cTn id="33" presetID="23" presetClass="entr" presetSubtype="16" fill="hold" grpId="0" nodeType="withEffect">
                                  <p:stCondLst>
                                    <p:cond delay="0"/>
                                  </p:stCondLst>
                                  <p:childTnLst>
                                    <p:set>
                                      <p:cBhvr>
                                        <p:cTn id="34" dur="1" fill="hold">
                                          <p:stCondLst>
                                            <p:cond delay="0"/>
                                          </p:stCondLst>
                                        </p:cTn>
                                        <p:tgtEl>
                                          <p:spTgt spid="25603">
                                            <p:txEl>
                                              <p:pRg st="6" end="6"/>
                                            </p:txEl>
                                          </p:spTgt>
                                        </p:tgtEl>
                                        <p:attrNameLst>
                                          <p:attrName>style.visibility</p:attrName>
                                        </p:attrNameLst>
                                      </p:cBhvr>
                                      <p:to>
                                        <p:strVal val="visible"/>
                                      </p:to>
                                    </p:set>
                                    <p:anim calcmode="lin" valueType="num">
                                      <p:cBhvr>
                                        <p:cTn id="35" dur="500" fill="hold"/>
                                        <p:tgtEl>
                                          <p:spTgt spid="25603">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25603">
                                            <p:txEl>
                                              <p:pRg st="6" end="6"/>
                                            </p:txEl>
                                          </p:spTgt>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par>
                                <p:cTn id="37" presetID="23" presetClass="entr" presetSubtype="16" fill="hold" grpId="0" nodeType="withEffect">
                                  <p:stCondLst>
                                    <p:cond delay="0"/>
                                  </p:stCondLst>
                                  <p:childTnLst>
                                    <p:set>
                                      <p:cBhvr>
                                        <p:cTn id="38" dur="1" fill="hold">
                                          <p:stCondLst>
                                            <p:cond delay="0"/>
                                          </p:stCondLst>
                                        </p:cTn>
                                        <p:tgtEl>
                                          <p:spTgt spid="25603">
                                            <p:txEl>
                                              <p:pRg st="7" end="7"/>
                                            </p:txEl>
                                          </p:spTgt>
                                        </p:tgtEl>
                                        <p:attrNameLst>
                                          <p:attrName>style.visibility</p:attrName>
                                        </p:attrNameLst>
                                      </p:cBhvr>
                                      <p:to>
                                        <p:strVal val="visible"/>
                                      </p:to>
                                    </p:set>
                                    <p:anim calcmode="lin" valueType="num">
                                      <p:cBhvr>
                                        <p:cTn id="39" dur="500" fill="hold"/>
                                        <p:tgtEl>
                                          <p:spTgt spid="25603">
                                            <p:txEl>
                                              <p:pRg st="7" end="7"/>
                                            </p:txEl>
                                          </p:spTgt>
                                        </p:tgtEl>
                                        <p:attrNameLst>
                                          <p:attrName>ppt_w</p:attrName>
                                        </p:attrNameLst>
                                      </p:cBhvr>
                                      <p:tavLst>
                                        <p:tav tm="0">
                                          <p:val>
                                            <p:fltVal val="0"/>
                                          </p:val>
                                        </p:tav>
                                        <p:tav tm="100000">
                                          <p:val>
                                            <p:strVal val="#ppt_w"/>
                                          </p:val>
                                        </p:tav>
                                      </p:tavLst>
                                    </p:anim>
                                    <p:anim calcmode="lin" valueType="num">
                                      <p:cBhvr>
                                        <p:cTn id="40" dur="500" fill="hold"/>
                                        <p:tgtEl>
                                          <p:spTgt spid="25603">
                                            <p:txEl>
                                              <p:pRg st="7" end="7"/>
                                            </p:txEl>
                                          </p:spTgt>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par>
                          <p:cTn id="41" fill="hold" nodeType="afterGroup">
                            <p:stCondLst>
                              <p:cond delay="1000"/>
                            </p:stCondLst>
                            <p:childTnLst>
                              <p:par>
                                <p:cTn id="42" presetID="23" presetClass="entr" presetSubtype="16" fill="hold" grpId="0" nodeType="afterEffect">
                                  <p:stCondLst>
                                    <p:cond delay="0"/>
                                  </p:stCondLst>
                                  <p:childTnLst>
                                    <p:set>
                                      <p:cBhvr>
                                        <p:cTn id="43" dur="1" fill="hold">
                                          <p:stCondLst>
                                            <p:cond delay="0"/>
                                          </p:stCondLst>
                                        </p:cTn>
                                        <p:tgtEl>
                                          <p:spTgt spid="25603">
                                            <p:txEl>
                                              <p:pRg st="8" end="8"/>
                                            </p:txEl>
                                          </p:spTgt>
                                        </p:tgtEl>
                                        <p:attrNameLst>
                                          <p:attrName>style.visibility</p:attrName>
                                        </p:attrNameLst>
                                      </p:cBhvr>
                                      <p:to>
                                        <p:strVal val="visible"/>
                                      </p:to>
                                    </p:set>
                                    <p:anim calcmode="lin" valueType="num">
                                      <p:cBhvr>
                                        <p:cTn id="44" dur="500" fill="hold"/>
                                        <p:tgtEl>
                                          <p:spTgt spid="25603">
                                            <p:txEl>
                                              <p:pRg st="8" end="8"/>
                                            </p:txEl>
                                          </p:spTgt>
                                        </p:tgtEl>
                                        <p:attrNameLst>
                                          <p:attrName>ppt_w</p:attrName>
                                        </p:attrNameLst>
                                      </p:cBhvr>
                                      <p:tavLst>
                                        <p:tav tm="0">
                                          <p:val>
                                            <p:fltVal val="0"/>
                                          </p:val>
                                        </p:tav>
                                        <p:tav tm="100000">
                                          <p:val>
                                            <p:strVal val="#ppt_w"/>
                                          </p:val>
                                        </p:tav>
                                      </p:tavLst>
                                    </p:anim>
                                    <p:anim calcmode="lin" valueType="num">
                                      <p:cBhvr>
                                        <p:cTn id="45" dur="500" fill="hold"/>
                                        <p:tgtEl>
                                          <p:spTgt spid="25603">
                                            <p:txEl>
                                              <p:pRg st="8" end="8"/>
                                            </p:txEl>
                                          </p:spTgt>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par>
                                <p:cTn id="46" presetID="23" presetClass="entr" presetSubtype="16" fill="hold" grpId="0" nodeType="withEffect">
                                  <p:stCondLst>
                                    <p:cond delay="0"/>
                                  </p:stCondLst>
                                  <p:childTnLst>
                                    <p:set>
                                      <p:cBhvr>
                                        <p:cTn id="47" dur="1" fill="hold">
                                          <p:stCondLst>
                                            <p:cond delay="0"/>
                                          </p:stCondLst>
                                        </p:cTn>
                                        <p:tgtEl>
                                          <p:spTgt spid="25603">
                                            <p:txEl>
                                              <p:pRg st="10" end="10"/>
                                            </p:txEl>
                                          </p:spTgt>
                                        </p:tgtEl>
                                        <p:attrNameLst>
                                          <p:attrName>style.visibility</p:attrName>
                                        </p:attrNameLst>
                                      </p:cBhvr>
                                      <p:to>
                                        <p:strVal val="visible"/>
                                      </p:to>
                                    </p:set>
                                    <p:anim calcmode="lin" valueType="num">
                                      <p:cBhvr>
                                        <p:cTn id="48" dur="500" fill="hold"/>
                                        <p:tgtEl>
                                          <p:spTgt spid="25603">
                                            <p:txEl>
                                              <p:pRg st="10" end="10"/>
                                            </p:txEl>
                                          </p:spTgt>
                                        </p:tgtEl>
                                        <p:attrNameLst>
                                          <p:attrName>ppt_w</p:attrName>
                                        </p:attrNameLst>
                                      </p:cBhvr>
                                      <p:tavLst>
                                        <p:tav tm="0">
                                          <p:val>
                                            <p:fltVal val="0"/>
                                          </p:val>
                                        </p:tav>
                                        <p:tav tm="100000">
                                          <p:val>
                                            <p:strVal val="#ppt_w"/>
                                          </p:val>
                                        </p:tav>
                                      </p:tavLst>
                                    </p:anim>
                                    <p:anim calcmode="lin" valueType="num">
                                      <p:cBhvr>
                                        <p:cTn id="49" dur="500" fill="hold"/>
                                        <p:tgtEl>
                                          <p:spTgt spid="25603">
                                            <p:txEl>
                                              <p:pRg st="10" end="10"/>
                                            </p:txEl>
                                          </p:spTgt>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utoUpdateAnimBg="0"/>
      <p:bldP spid="25603" grpId="0" build="p" autoUpdateAnimBg="0"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763000" cy="1524000"/>
          </a:xfrm>
        </p:spPr>
        <p:txBody>
          <a:bodyPr/>
          <a:lstStyle/>
          <a:p>
            <a:r>
              <a:rPr lang="en-US" dirty="0" smtClean="0">
                <a:latin typeface="Times New Roman"/>
                <a:cs typeface="Times New Roman"/>
              </a:rPr>
              <a:t>Conclusion – Patient Requirement example: </a:t>
            </a:r>
            <a:br>
              <a:rPr lang="en-US" dirty="0" smtClean="0">
                <a:latin typeface="Times New Roman"/>
                <a:cs typeface="Times New Roman"/>
              </a:rPr>
            </a:br>
            <a:r>
              <a:rPr lang="en-US" dirty="0" smtClean="0">
                <a:latin typeface="Times New Roman"/>
                <a:cs typeface="Times New Roman"/>
              </a:rPr>
              <a:t>The marriage of both materials</a:t>
            </a:r>
            <a:endParaRPr lang="en-US" dirty="0">
              <a:latin typeface="Times New Roman"/>
              <a:cs typeface="Times New Roman"/>
            </a:endParaRPr>
          </a:p>
        </p:txBody>
      </p:sp>
      <p:sp>
        <p:nvSpPr>
          <p:cNvPr id="3" name="Content Placeholder 2"/>
          <p:cNvSpPr>
            <a:spLocks noGrp="1"/>
          </p:cNvSpPr>
          <p:nvPr>
            <p:ph idx="1"/>
          </p:nvPr>
        </p:nvSpPr>
        <p:spPr>
          <a:xfrm>
            <a:off x="152400" y="1676400"/>
            <a:ext cx="8763000" cy="5181600"/>
          </a:xfrm>
        </p:spPr>
        <p:txBody>
          <a:bodyPr/>
          <a:lstStyle/>
          <a:p>
            <a:pPr marL="0" indent="0">
              <a:buNone/>
            </a:pPr>
            <a:r>
              <a:rPr lang="en-US" sz="2400" dirty="0">
                <a:latin typeface="Times New Roman"/>
                <a:cs typeface="Times New Roman"/>
              </a:rPr>
              <a:t>T</a:t>
            </a:r>
            <a:r>
              <a:rPr lang="en-US" sz="2400" dirty="0" smtClean="0">
                <a:latin typeface="Times New Roman"/>
                <a:cs typeface="Times New Roman"/>
              </a:rPr>
              <a:t>he following is just one example of a patient who would serve best with a Properly designed, Composite Laminated Orthosis, WITH a Polyethylene inner shell  … and see the reason why …</a:t>
            </a:r>
            <a:endParaRPr lang="en-US" sz="2400" dirty="0">
              <a:latin typeface="Times New Roman"/>
              <a:cs typeface="Times New Roman"/>
            </a:endParaRPr>
          </a:p>
        </p:txBody>
      </p:sp>
      <p:pic>
        <p:nvPicPr>
          <p:cNvPr id="4" name="Picture 3" descr="IMG_038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971800"/>
            <a:ext cx="2628900" cy="3505200"/>
          </a:xfrm>
          <a:prstGeom prst="rect">
            <a:avLst/>
          </a:prstGeom>
        </p:spPr>
      </p:pic>
      <p:sp>
        <p:nvSpPr>
          <p:cNvPr id="5" name="TextBox 4"/>
          <p:cNvSpPr txBox="1"/>
          <p:nvPr/>
        </p:nvSpPr>
        <p:spPr>
          <a:xfrm>
            <a:off x="4038600" y="3200400"/>
            <a:ext cx="4648200" cy="3416320"/>
          </a:xfrm>
          <a:prstGeom prst="rect">
            <a:avLst/>
          </a:prstGeom>
          <a:noFill/>
        </p:spPr>
        <p:txBody>
          <a:bodyPr wrap="square" rtlCol="0">
            <a:spAutoFit/>
          </a:bodyPr>
          <a:lstStyle/>
          <a:p>
            <a:r>
              <a:rPr lang="en-US" sz="1800" dirty="0" smtClean="0"/>
              <a:t>This patient suffers from a severe equino-varus deformity with a high level of spasticity as well as an unpredictable sensory response causing  extreme difficulty in donning and doffing as well as skin tolerance issues and compliance complications stemming from assistive Staff frustrations in servicing the patient. </a:t>
            </a:r>
          </a:p>
          <a:p>
            <a:endParaRPr lang="en-US" sz="1800" dirty="0"/>
          </a:p>
          <a:p>
            <a:endParaRPr lang="en-US" sz="1800" dirty="0" smtClean="0"/>
          </a:p>
          <a:p>
            <a:endParaRPr lang="en-US" sz="1800" dirty="0"/>
          </a:p>
          <a:p>
            <a:r>
              <a:rPr lang="en-US" sz="1800" dirty="0" smtClean="0"/>
              <a:t>                                         </a:t>
            </a:r>
            <a:r>
              <a:rPr lang="en-US" sz="1800" i="1" dirty="0" smtClean="0"/>
              <a:t> Next Slide ……..</a:t>
            </a:r>
          </a:p>
          <a:p>
            <a:endParaRPr lang="en-US" sz="1800" dirty="0"/>
          </a:p>
        </p:txBody>
      </p:sp>
    </p:spTree>
    <p:extLst>
      <p:ext uri="{BB962C8B-B14F-4D97-AF65-F5344CB8AC3E}">
        <p14:creationId xmlns:p14="http://schemas.microsoft.com/office/powerpoint/2010/main" val="2927169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6" name="Rectangle 6"/>
          <p:cNvSpPr>
            <a:spLocks noGrp="1" noChangeArrowheads="1"/>
          </p:cNvSpPr>
          <p:nvPr>
            <p:ph type="title"/>
          </p:nvPr>
        </p:nvSpPr>
        <p:spPr>
          <a:xfrm>
            <a:off x="228600" y="12146"/>
            <a:ext cx="8610600" cy="990600"/>
          </a:xfrm>
        </p:spPr>
        <p:txBody>
          <a:bodyPr/>
          <a:lstStyle/>
          <a:p>
            <a:pPr eaLnBrk="1" hangingPunct="1">
              <a:defRPr/>
            </a:pPr>
            <a:r>
              <a:rPr lang="en-US" sz="3600" dirty="0" smtClean="0">
                <a:latin typeface="Times New Roman"/>
                <a:cs typeface="Times New Roman"/>
              </a:rPr>
              <a:t>Basic definitions and assumed understandings used in this course: </a:t>
            </a:r>
          </a:p>
        </p:txBody>
      </p:sp>
      <p:sp>
        <p:nvSpPr>
          <p:cNvPr id="5127" name="Rectangle 7"/>
          <p:cNvSpPr>
            <a:spLocks noGrp="1" noChangeArrowheads="1"/>
          </p:cNvSpPr>
          <p:nvPr>
            <p:ph type="body" idx="1"/>
          </p:nvPr>
        </p:nvSpPr>
        <p:spPr>
          <a:xfrm>
            <a:off x="0" y="914400"/>
            <a:ext cx="9144000" cy="6096000"/>
          </a:xfrm>
        </p:spPr>
        <p:txBody>
          <a:bodyPr/>
          <a:lstStyle/>
          <a:p>
            <a:pPr eaLnBrk="1" hangingPunct="1">
              <a:defRPr/>
            </a:pPr>
            <a:r>
              <a:rPr lang="en-US" sz="1800" dirty="0" smtClean="0">
                <a:latin typeface="Times New Roman"/>
                <a:cs typeface="Times New Roman"/>
              </a:rPr>
              <a:t>Thermoset = laminating.  Impregnating composites (i.e.: Carbon, Kevlar, Fiberglass, Nylon) with appropriate resin (Preferred: AME: Acrylic </a:t>
            </a:r>
            <a:r>
              <a:rPr lang="en-US" sz="1800" dirty="0">
                <a:latin typeface="Times New Roman"/>
                <a:cs typeface="Times New Roman"/>
              </a:rPr>
              <a:t>M</a:t>
            </a:r>
            <a:r>
              <a:rPr lang="en-US" sz="1800" dirty="0" smtClean="0">
                <a:latin typeface="Times New Roman"/>
                <a:cs typeface="Times New Roman"/>
              </a:rPr>
              <a:t>odified </a:t>
            </a:r>
            <a:r>
              <a:rPr lang="en-US" sz="1800" dirty="0">
                <a:latin typeface="Times New Roman"/>
                <a:cs typeface="Times New Roman"/>
              </a:rPr>
              <a:t>E</a:t>
            </a:r>
            <a:r>
              <a:rPr lang="en-US" sz="1800" dirty="0" smtClean="0">
                <a:latin typeface="Times New Roman"/>
                <a:cs typeface="Times New Roman"/>
              </a:rPr>
              <a:t>poxy).</a:t>
            </a:r>
          </a:p>
          <a:p>
            <a:pPr lvl="2" eaLnBrk="1" hangingPunct="1">
              <a:defRPr/>
            </a:pPr>
            <a:r>
              <a:rPr lang="en-US" sz="1800" dirty="0" smtClean="0">
                <a:latin typeface="Times New Roman"/>
                <a:cs typeface="Times New Roman"/>
              </a:rPr>
              <a:t>Pure epoxy: too many set-time problems.</a:t>
            </a:r>
          </a:p>
          <a:p>
            <a:pPr lvl="2" eaLnBrk="1" hangingPunct="1">
              <a:defRPr/>
            </a:pPr>
            <a:r>
              <a:rPr lang="en-US" sz="1800" dirty="0" smtClean="0">
                <a:latin typeface="Times New Roman"/>
                <a:cs typeface="Times New Roman"/>
              </a:rPr>
              <a:t>Polyester Resin, i.e.: # 4110, not structurally recommended for Orthotics but for Prosthetics….Okay, maybe for fully circumferential structures.</a:t>
            </a:r>
          </a:p>
          <a:p>
            <a:pPr lvl="2" eaLnBrk="1" hangingPunct="1">
              <a:defRPr/>
            </a:pPr>
            <a:r>
              <a:rPr lang="en-US" sz="1800" dirty="0" smtClean="0">
                <a:latin typeface="Times New Roman"/>
                <a:cs typeface="Times New Roman"/>
              </a:rPr>
              <a:t>Rigidity does NOT = Strength ! Rigidity is a measure of the ability of a material not to deflect.</a:t>
            </a:r>
          </a:p>
          <a:p>
            <a:pPr lvl="3" eaLnBrk="1" hangingPunct="1">
              <a:defRPr/>
            </a:pPr>
            <a:r>
              <a:rPr lang="en-US" sz="1800" dirty="0" smtClean="0">
                <a:latin typeface="Times New Roman"/>
                <a:cs typeface="Times New Roman"/>
              </a:rPr>
              <a:t>For example: Glass is rigid, not strong. The thickness of the glass determines the measure of it’s rigidity.</a:t>
            </a:r>
          </a:p>
          <a:p>
            <a:pPr lvl="2" eaLnBrk="1" hangingPunct="1">
              <a:defRPr/>
            </a:pPr>
            <a:r>
              <a:rPr lang="en-US" sz="1800" dirty="0" smtClean="0">
                <a:latin typeface="Times New Roman"/>
                <a:cs typeface="Times New Roman"/>
              </a:rPr>
              <a:t>Strength is the ability of a material to absorb impact and resist fracture. </a:t>
            </a:r>
          </a:p>
          <a:p>
            <a:pPr lvl="3" eaLnBrk="1" hangingPunct="1">
              <a:defRPr/>
            </a:pPr>
            <a:r>
              <a:rPr lang="en-US" sz="1800" dirty="0" smtClean="0">
                <a:latin typeface="Times New Roman"/>
                <a:cs typeface="Times New Roman"/>
              </a:rPr>
              <a:t>For example: A bullet proof  vest is strong, yet somewhat flexible enough to be worn as clothing. </a:t>
            </a:r>
          </a:p>
          <a:p>
            <a:pPr lvl="2" eaLnBrk="1" hangingPunct="1">
              <a:defRPr/>
            </a:pPr>
            <a:r>
              <a:rPr lang="en-US" sz="1800" dirty="0" smtClean="0">
                <a:latin typeface="Times New Roman"/>
                <a:cs typeface="Times New Roman"/>
              </a:rPr>
              <a:t>Specific Composites are used for specific reasons as per the properties described above; Carbon for rigidity, Fiberglass &amp; Nylon for Strength, Kevlar for “Super” Strength. </a:t>
            </a:r>
            <a:endParaRPr lang="en-US" sz="1400" dirty="0" smtClean="0">
              <a:latin typeface="Times New Roman"/>
              <a:cs typeface="Times New Roman"/>
            </a:endParaRPr>
          </a:p>
          <a:p>
            <a:pPr eaLnBrk="1" hangingPunct="1">
              <a:defRPr/>
            </a:pPr>
            <a:r>
              <a:rPr lang="en-US" sz="1800" dirty="0" smtClean="0">
                <a:latin typeface="Times New Roman"/>
                <a:cs typeface="Times New Roman"/>
              </a:rPr>
              <a:t>Thermoforming = vacuum moldings.</a:t>
            </a:r>
          </a:p>
          <a:p>
            <a:pPr lvl="2" eaLnBrk="1" hangingPunct="1">
              <a:defRPr/>
            </a:pPr>
            <a:r>
              <a:rPr lang="en-US" sz="1800" dirty="0" smtClean="0">
                <a:latin typeface="Times New Roman"/>
                <a:cs typeface="Times New Roman"/>
              </a:rPr>
              <a:t>Primarily &amp; most common:  </a:t>
            </a:r>
            <a:r>
              <a:rPr lang="en-US" sz="1800" dirty="0">
                <a:latin typeface="Times New Roman"/>
                <a:cs typeface="Times New Roman"/>
              </a:rPr>
              <a:t>P</a:t>
            </a:r>
            <a:r>
              <a:rPr lang="en-US" sz="1800" dirty="0" smtClean="0">
                <a:latin typeface="Times New Roman"/>
                <a:cs typeface="Times New Roman"/>
              </a:rPr>
              <a:t>olypropylene.</a:t>
            </a:r>
          </a:p>
          <a:p>
            <a:pPr lvl="2" eaLnBrk="1" hangingPunct="1">
              <a:defRPr/>
            </a:pPr>
            <a:r>
              <a:rPr lang="en-US" sz="1800" dirty="0" smtClean="0">
                <a:latin typeface="Times New Roman"/>
                <a:cs typeface="Times New Roman"/>
              </a:rPr>
              <a:t>Thermoforming plastics are available in varying flexibility. This plastic will fail, and deform if the forces applied exceed specific tolerances. </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additive="base">
                                        <p:cTn id="7" dur="500" fill="hold"/>
                                        <p:tgtEl>
                                          <p:spTgt spid="5126"/>
                                        </p:tgtEl>
                                        <p:attrNameLst>
                                          <p:attrName>ppt_x</p:attrName>
                                        </p:attrNameLst>
                                      </p:cBhvr>
                                      <p:tavLst>
                                        <p:tav tm="0">
                                          <p:val>
                                            <p:strVal val="0-#ppt_w/2"/>
                                          </p:val>
                                        </p:tav>
                                        <p:tav tm="100000">
                                          <p:val>
                                            <p:strVal val="#ppt_x"/>
                                          </p:val>
                                        </p:tav>
                                      </p:tavLst>
                                    </p:anim>
                                    <p:anim calcmode="lin" valueType="num">
                                      <p:cBhvr additive="base">
                                        <p:cTn id="8" dur="500" fill="hold"/>
                                        <p:tgtEl>
                                          <p:spTgt spid="512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5" presetClass="entr" presetSubtype="0" fill="hold" grpId="0" nodeType="afterEffect">
                                  <p:stCondLst>
                                    <p:cond delay="0"/>
                                  </p:stCondLst>
                                  <p:childTnLst>
                                    <p:set>
                                      <p:cBhvr>
                                        <p:cTn id="11" dur="1" fill="hold">
                                          <p:stCondLst>
                                            <p:cond delay="0"/>
                                          </p:stCondLst>
                                        </p:cTn>
                                        <p:tgtEl>
                                          <p:spTgt spid="5127">
                                            <p:txEl>
                                              <p:pRg st="0" end="0"/>
                                            </p:txEl>
                                          </p:spTgt>
                                        </p:tgtEl>
                                        <p:attrNameLst>
                                          <p:attrName>style.visibility</p:attrName>
                                        </p:attrNameLst>
                                      </p:cBhvr>
                                      <p:to>
                                        <p:strVal val="visible"/>
                                      </p:to>
                                    </p:set>
                                    <p:anim calcmode="lin" valueType="num">
                                      <p:cBhvr>
                                        <p:cTn id="12" dur="1000" fill="hold"/>
                                        <p:tgtEl>
                                          <p:spTgt spid="5127">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5127">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512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127">
                                            <p:txEl>
                                              <p:pRg st="0" end="0"/>
                                            </p:txEl>
                                          </p:spTgt>
                                        </p:tgtEl>
                                        <p:attrNameLst>
                                          <p:attrName>ppt_y</p:attrName>
                                        </p:attrNameLst>
                                      </p:cBhvr>
                                      <p:tavLst>
                                        <p:tav tm="0" fmla="#ppt_y+(sin(-2*pi*(1-$))*-#ppt_x+cos(-2*pi*(1-$))*(1-#ppt_y))*(1-$)">
                                          <p:val>
                                            <p:fltVal val="0"/>
                                          </p:val>
                                        </p:tav>
                                        <p:tav tm="100000">
                                          <p:val>
                                            <p:fltVal val="1"/>
                                          </p:val>
                                        </p:tav>
                                      </p:tavLst>
                                    </p:anim>
                                  </p:childTnLst>
                                </p:cTn>
                              </p:par>
                              <p:par>
                                <p:cTn id="16" presetID="15" presetClass="entr" presetSubtype="0" fill="hold" grpId="0" nodeType="withEffect">
                                  <p:stCondLst>
                                    <p:cond delay="0"/>
                                  </p:stCondLst>
                                  <p:childTnLst>
                                    <p:set>
                                      <p:cBhvr>
                                        <p:cTn id="17" dur="1" fill="hold">
                                          <p:stCondLst>
                                            <p:cond delay="0"/>
                                          </p:stCondLst>
                                        </p:cTn>
                                        <p:tgtEl>
                                          <p:spTgt spid="5127">
                                            <p:txEl>
                                              <p:pRg st="1" end="1"/>
                                            </p:txEl>
                                          </p:spTgt>
                                        </p:tgtEl>
                                        <p:attrNameLst>
                                          <p:attrName>style.visibility</p:attrName>
                                        </p:attrNameLst>
                                      </p:cBhvr>
                                      <p:to>
                                        <p:strVal val="visible"/>
                                      </p:to>
                                    </p:set>
                                    <p:anim calcmode="lin" valueType="num">
                                      <p:cBhvr>
                                        <p:cTn id="18" dur="1000" fill="hold"/>
                                        <p:tgtEl>
                                          <p:spTgt spid="5127">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5127">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512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5127">
                                            <p:txEl>
                                              <p:pRg st="1" end="1"/>
                                            </p:txEl>
                                          </p:spTgt>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grpId="0" nodeType="withEffect">
                                  <p:stCondLst>
                                    <p:cond delay="0"/>
                                  </p:stCondLst>
                                  <p:childTnLst>
                                    <p:set>
                                      <p:cBhvr>
                                        <p:cTn id="23" dur="1" fill="hold">
                                          <p:stCondLst>
                                            <p:cond delay="0"/>
                                          </p:stCondLst>
                                        </p:cTn>
                                        <p:tgtEl>
                                          <p:spTgt spid="5127">
                                            <p:txEl>
                                              <p:pRg st="2" end="2"/>
                                            </p:txEl>
                                          </p:spTgt>
                                        </p:tgtEl>
                                        <p:attrNameLst>
                                          <p:attrName>style.visibility</p:attrName>
                                        </p:attrNameLst>
                                      </p:cBhvr>
                                      <p:to>
                                        <p:strVal val="visible"/>
                                      </p:to>
                                    </p:set>
                                    <p:anim calcmode="lin" valueType="num">
                                      <p:cBhvr>
                                        <p:cTn id="24" dur="1000" fill="hold"/>
                                        <p:tgtEl>
                                          <p:spTgt spid="5127">
                                            <p:txEl>
                                              <p:pRg st="2" end="2"/>
                                            </p:txEl>
                                          </p:spTgt>
                                        </p:tgtEl>
                                        <p:attrNameLst>
                                          <p:attrName>ppt_w</p:attrName>
                                        </p:attrNameLst>
                                      </p:cBhvr>
                                      <p:tavLst>
                                        <p:tav tm="0">
                                          <p:val>
                                            <p:fltVal val="0"/>
                                          </p:val>
                                        </p:tav>
                                        <p:tav tm="100000">
                                          <p:val>
                                            <p:strVal val="#ppt_w"/>
                                          </p:val>
                                        </p:tav>
                                      </p:tavLst>
                                    </p:anim>
                                    <p:anim calcmode="lin" valueType="num">
                                      <p:cBhvr>
                                        <p:cTn id="25" dur="1000" fill="hold"/>
                                        <p:tgtEl>
                                          <p:spTgt spid="5127">
                                            <p:txEl>
                                              <p:pRg st="2" end="2"/>
                                            </p:txEl>
                                          </p:spTgt>
                                        </p:tgtEl>
                                        <p:attrNameLst>
                                          <p:attrName>ppt_h</p:attrName>
                                        </p:attrNameLst>
                                      </p:cBhvr>
                                      <p:tavLst>
                                        <p:tav tm="0">
                                          <p:val>
                                            <p:fltVal val="0"/>
                                          </p:val>
                                        </p:tav>
                                        <p:tav tm="100000">
                                          <p:val>
                                            <p:strVal val="#ppt_h"/>
                                          </p:val>
                                        </p:tav>
                                      </p:tavLst>
                                    </p:anim>
                                    <p:anim calcmode="lin" valueType="num">
                                      <p:cBhvr>
                                        <p:cTn id="26" dur="1000" fill="hold"/>
                                        <p:tgtEl>
                                          <p:spTgt spid="512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127">
                                            <p:txEl>
                                              <p:pRg st="2" end="2"/>
                                            </p:txEl>
                                          </p:spTgt>
                                        </p:tgtEl>
                                        <p:attrNameLst>
                                          <p:attrName>ppt_y</p:attrName>
                                        </p:attrNameLst>
                                      </p:cBhvr>
                                      <p:tavLst>
                                        <p:tav tm="0" fmla="#ppt_y+(sin(-2*pi*(1-$))*-#ppt_x+cos(-2*pi*(1-$))*(1-#ppt_y))*(1-$)">
                                          <p:val>
                                            <p:fltVal val="0"/>
                                          </p:val>
                                        </p:tav>
                                        <p:tav tm="100000">
                                          <p:val>
                                            <p:fltVal val="1"/>
                                          </p:val>
                                        </p:tav>
                                      </p:tavLst>
                                    </p:anim>
                                  </p:childTnLst>
                                </p:cTn>
                              </p:par>
                              <p:par>
                                <p:cTn id="28" presetID="15" presetClass="entr" presetSubtype="0" fill="hold" grpId="0" nodeType="withEffect">
                                  <p:stCondLst>
                                    <p:cond delay="0"/>
                                  </p:stCondLst>
                                  <p:childTnLst>
                                    <p:set>
                                      <p:cBhvr>
                                        <p:cTn id="29" dur="1" fill="hold">
                                          <p:stCondLst>
                                            <p:cond delay="0"/>
                                          </p:stCondLst>
                                        </p:cTn>
                                        <p:tgtEl>
                                          <p:spTgt spid="5127">
                                            <p:txEl>
                                              <p:pRg st="3" end="3"/>
                                            </p:txEl>
                                          </p:spTgt>
                                        </p:tgtEl>
                                        <p:attrNameLst>
                                          <p:attrName>style.visibility</p:attrName>
                                        </p:attrNameLst>
                                      </p:cBhvr>
                                      <p:to>
                                        <p:strVal val="visible"/>
                                      </p:to>
                                    </p:set>
                                    <p:anim calcmode="lin" valueType="num">
                                      <p:cBhvr>
                                        <p:cTn id="30" dur="1000" fill="hold"/>
                                        <p:tgtEl>
                                          <p:spTgt spid="5127">
                                            <p:txEl>
                                              <p:pRg st="3" end="3"/>
                                            </p:txEl>
                                          </p:spTgt>
                                        </p:tgtEl>
                                        <p:attrNameLst>
                                          <p:attrName>ppt_w</p:attrName>
                                        </p:attrNameLst>
                                      </p:cBhvr>
                                      <p:tavLst>
                                        <p:tav tm="0">
                                          <p:val>
                                            <p:fltVal val="0"/>
                                          </p:val>
                                        </p:tav>
                                        <p:tav tm="100000">
                                          <p:val>
                                            <p:strVal val="#ppt_w"/>
                                          </p:val>
                                        </p:tav>
                                      </p:tavLst>
                                    </p:anim>
                                    <p:anim calcmode="lin" valueType="num">
                                      <p:cBhvr>
                                        <p:cTn id="31" dur="1000" fill="hold"/>
                                        <p:tgtEl>
                                          <p:spTgt spid="5127">
                                            <p:txEl>
                                              <p:pRg st="3" end="3"/>
                                            </p:txEl>
                                          </p:spTgt>
                                        </p:tgtEl>
                                        <p:attrNameLst>
                                          <p:attrName>ppt_h</p:attrName>
                                        </p:attrNameLst>
                                      </p:cBhvr>
                                      <p:tavLst>
                                        <p:tav tm="0">
                                          <p:val>
                                            <p:fltVal val="0"/>
                                          </p:val>
                                        </p:tav>
                                        <p:tav tm="100000">
                                          <p:val>
                                            <p:strVal val="#ppt_h"/>
                                          </p:val>
                                        </p:tav>
                                      </p:tavLst>
                                    </p:anim>
                                    <p:anim calcmode="lin" valueType="num">
                                      <p:cBhvr>
                                        <p:cTn id="32" dur="1000" fill="hold"/>
                                        <p:tgtEl>
                                          <p:spTgt spid="512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5127">
                                            <p:txEl>
                                              <p:pRg st="3" end="3"/>
                                            </p:txEl>
                                          </p:spTgt>
                                        </p:tgtEl>
                                        <p:attrNameLst>
                                          <p:attrName>ppt_y</p:attrName>
                                        </p:attrNameLst>
                                      </p:cBhvr>
                                      <p:tavLst>
                                        <p:tav tm="0" fmla="#ppt_y+(sin(-2*pi*(1-$))*-#ppt_x+cos(-2*pi*(1-$))*(1-#ppt_y))*(1-$)">
                                          <p:val>
                                            <p:fltVal val="0"/>
                                          </p:val>
                                        </p:tav>
                                        <p:tav tm="100000">
                                          <p:val>
                                            <p:fltVal val="1"/>
                                          </p:val>
                                        </p:tav>
                                      </p:tavLst>
                                    </p:anim>
                                  </p:childTnLst>
                                </p:cTn>
                              </p:par>
                              <p:par>
                                <p:cTn id="34" presetID="15" presetClass="entr" presetSubtype="0" fill="hold" grpId="0" nodeType="withEffect">
                                  <p:stCondLst>
                                    <p:cond delay="0"/>
                                  </p:stCondLst>
                                  <p:childTnLst>
                                    <p:set>
                                      <p:cBhvr>
                                        <p:cTn id="35" dur="1" fill="hold">
                                          <p:stCondLst>
                                            <p:cond delay="0"/>
                                          </p:stCondLst>
                                        </p:cTn>
                                        <p:tgtEl>
                                          <p:spTgt spid="5127">
                                            <p:txEl>
                                              <p:pRg st="4" end="4"/>
                                            </p:txEl>
                                          </p:spTgt>
                                        </p:tgtEl>
                                        <p:attrNameLst>
                                          <p:attrName>style.visibility</p:attrName>
                                        </p:attrNameLst>
                                      </p:cBhvr>
                                      <p:to>
                                        <p:strVal val="visible"/>
                                      </p:to>
                                    </p:set>
                                    <p:anim calcmode="lin" valueType="num">
                                      <p:cBhvr>
                                        <p:cTn id="36" dur="1000" fill="hold"/>
                                        <p:tgtEl>
                                          <p:spTgt spid="5127">
                                            <p:txEl>
                                              <p:pRg st="4" end="4"/>
                                            </p:txEl>
                                          </p:spTgt>
                                        </p:tgtEl>
                                        <p:attrNameLst>
                                          <p:attrName>ppt_w</p:attrName>
                                        </p:attrNameLst>
                                      </p:cBhvr>
                                      <p:tavLst>
                                        <p:tav tm="0">
                                          <p:val>
                                            <p:fltVal val="0"/>
                                          </p:val>
                                        </p:tav>
                                        <p:tav tm="100000">
                                          <p:val>
                                            <p:strVal val="#ppt_w"/>
                                          </p:val>
                                        </p:tav>
                                      </p:tavLst>
                                    </p:anim>
                                    <p:anim calcmode="lin" valueType="num">
                                      <p:cBhvr>
                                        <p:cTn id="37" dur="1000" fill="hold"/>
                                        <p:tgtEl>
                                          <p:spTgt spid="5127">
                                            <p:txEl>
                                              <p:pRg st="4" end="4"/>
                                            </p:txEl>
                                          </p:spTgt>
                                        </p:tgtEl>
                                        <p:attrNameLst>
                                          <p:attrName>ppt_h</p:attrName>
                                        </p:attrNameLst>
                                      </p:cBhvr>
                                      <p:tavLst>
                                        <p:tav tm="0">
                                          <p:val>
                                            <p:fltVal val="0"/>
                                          </p:val>
                                        </p:tav>
                                        <p:tav tm="100000">
                                          <p:val>
                                            <p:strVal val="#ppt_h"/>
                                          </p:val>
                                        </p:tav>
                                      </p:tavLst>
                                    </p:anim>
                                    <p:anim calcmode="lin" valueType="num">
                                      <p:cBhvr>
                                        <p:cTn id="38" dur="1000" fill="hold"/>
                                        <p:tgtEl>
                                          <p:spTgt spid="512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5127">
                                            <p:txEl>
                                              <p:pRg st="4" end="4"/>
                                            </p:txEl>
                                          </p:spTgt>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grpId="0" nodeType="withEffect">
                                  <p:stCondLst>
                                    <p:cond delay="0"/>
                                  </p:stCondLst>
                                  <p:childTnLst>
                                    <p:set>
                                      <p:cBhvr>
                                        <p:cTn id="41" dur="1" fill="hold">
                                          <p:stCondLst>
                                            <p:cond delay="0"/>
                                          </p:stCondLst>
                                        </p:cTn>
                                        <p:tgtEl>
                                          <p:spTgt spid="5127">
                                            <p:txEl>
                                              <p:pRg st="5" end="5"/>
                                            </p:txEl>
                                          </p:spTgt>
                                        </p:tgtEl>
                                        <p:attrNameLst>
                                          <p:attrName>style.visibility</p:attrName>
                                        </p:attrNameLst>
                                      </p:cBhvr>
                                      <p:to>
                                        <p:strVal val="visible"/>
                                      </p:to>
                                    </p:set>
                                    <p:anim calcmode="lin" valueType="num">
                                      <p:cBhvr>
                                        <p:cTn id="42" dur="1000" fill="hold"/>
                                        <p:tgtEl>
                                          <p:spTgt spid="5127">
                                            <p:txEl>
                                              <p:pRg st="5" end="5"/>
                                            </p:txEl>
                                          </p:spTgt>
                                        </p:tgtEl>
                                        <p:attrNameLst>
                                          <p:attrName>ppt_w</p:attrName>
                                        </p:attrNameLst>
                                      </p:cBhvr>
                                      <p:tavLst>
                                        <p:tav tm="0">
                                          <p:val>
                                            <p:fltVal val="0"/>
                                          </p:val>
                                        </p:tav>
                                        <p:tav tm="100000">
                                          <p:val>
                                            <p:strVal val="#ppt_w"/>
                                          </p:val>
                                        </p:tav>
                                      </p:tavLst>
                                    </p:anim>
                                    <p:anim calcmode="lin" valueType="num">
                                      <p:cBhvr>
                                        <p:cTn id="43" dur="1000" fill="hold"/>
                                        <p:tgtEl>
                                          <p:spTgt spid="5127">
                                            <p:txEl>
                                              <p:pRg st="5" end="5"/>
                                            </p:txEl>
                                          </p:spTgt>
                                        </p:tgtEl>
                                        <p:attrNameLst>
                                          <p:attrName>ppt_h</p:attrName>
                                        </p:attrNameLst>
                                      </p:cBhvr>
                                      <p:tavLst>
                                        <p:tav tm="0">
                                          <p:val>
                                            <p:fltVal val="0"/>
                                          </p:val>
                                        </p:tav>
                                        <p:tav tm="100000">
                                          <p:val>
                                            <p:strVal val="#ppt_h"/>
                                          </p:val>
                                        </p:tav>
                                      </p:tavLst>
                                    </p:anim>
                                    <p:anim calcmode="lin" valueType="num">
                                      <p:cBhvr>
                                        <p:cTn id="44" dur="1000" fill="hold"/>
                                        <p:tgtEl>
                                          <p:spTgt spid="512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5127">
                                            <p:txEl>
                                              <p:pRg st="5" end="5"/>
                                            </p:txEl>
                                          </p:spTgt>
                                        </p:tgtEl>
                                        <p:attrNameLst>
                                          <p:attrName>ppt_y</p:attrName>
                                        </p:attrNameLst>
                                      </p:cBhvr>
                                      <p:tavLst>
                                        <p:tav tm="0" fmla="#ppt_y+(sin(-2*pi*(1-$))*-#ppt_x+cos(-2*pi*(1-$))*(1-#ppt_y))*(1-$)">
                                          <p:val>
                                            <p:fltVal val="0"/>
                                          </p:val>
                                        </p:tav>
                                        <p:tav tm="100000">
                                          <p:val>
                                            <p:fltVal val="1"/>
                                          </p:val>
                                        </p:tav>
                                      </p:tavLst>
                                    </p:anim>
                                  </p:childTnLst>
                                </p:cTn>
                              </p:par>
                              <p:par>
                                <p:cTn id="46" presetID="15" presetClass="entr" presetSubtype="0" fill="hold" grpId="0" nodeType="withEffect">
                                  <p:stCondLst>
                                    <p:cond delay="0"/>
                                  </p:stCondLst>
                                  <p:childTnLst>
                                    <p:set>
                                      <p:cBhvr>
                                        <p:cTn id="47" dur="1" fill="hold">
                                          <p:stCondLst>
                                            <p:cond delay="0"/>
                                          </p:stCondLst>
                                        </p:cTn>
                                        <p:tgtEl>
                                          <p:spTgt spid="5127">
                                            <p:txEl>
                                              <p:pRg st="6" end="6"/>
                                            </p:txEl>
                                          </p:spTgt>
                                        </p:tgtEl>
                                        <p:attrNameLst>
                                          <p:attrName>style.visibility</p:attrName>
                                        </p:attrNameLst>
                                      </p:cBhvr>
                                      <p:to>
                                        <p:strVal val="visible"/>
                                      </p:to>
                                    </p:set>
                                    <p:anim calcmode="lin" valueType="num">
                                      <p:cBhvr>
                                        <p:cTn id="48" dur="1000" fill="hold"/>
                                        <p:tgtEl>
                                          <p:spTgt spid="5127">
                                            <p:txEl>
                                              <p:pRg st="6" end="6"/>
                                            </p:txEl>
                                          </p:spTgt>
                                        </p:tgtEl>
                                        <p:attrNameLst>
                                          <p:attrName>ppt_w</p:attrName>
                                        </p:attrNameLst>
                                      </p:cBhvr>
                                      <p:tavLst>
                                        <p:tav tm="0">
                                          <p:val>
                                            <p:fltVal val="0"/>
                                          </p:val>
                                        </p:tav>
                                        <p:tav tm="100000">
                                          <p:val>
                                            <p:strVal val="#ppt_w"/>
                                          </p:val>
                                        </p:tav>
                                      </p:tavLst>
                                    </p:anim>
                                    <p:anim calcmode="lin" valueType="num">
                                      <p:cBhvr>
                                        <p:cTn id="49" dur="1000" fill="hold"/>
                                        <p:tgtEl>
                                          <p:spTgt spid="5127">
                                            <p:txEl>
                                              <p:pRg st="6" end="6"/>
                                            </p:txEl>
                                          </p:spTgt>
                                        </p:tgtEl>
                                        <p:attrNameLst>
                                          <p:attrName>ppt_h</p:attrName>
                                        </p:attrNameLst>
                                      </p:cBhvr>
                                      <p:tavLst>
                                        <p:tav tm="0">
                                          <p:val>
                                            <p:fltVal val="0"/>
                                          </p:val>
                                        </p:tav>
                                        <p:tav tm="100000">
                                          <p:val>
                                            <p:strVal val="#ppt_h"/>
                                          </p:val>
                                        </p:tav>
                                      </p:tavLst>
                                    </p:anim>
                                    <p:anim calcmode="lin" valueType="num">
                                      <p:cBhvr>
                                        <p:cTn id="50" dur="1000" fill="hold"/>
                                        <p:tgtEl>
                                          <p:spTgt spid="5127">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5127">
                                            <p:txEl>
                                              <p:pRg st="6" end="6"/>
                                            </p:txEl>
                                          </p:spTgt>
                                        </p:tgtEl>
                                        <p:attrNameLst>
                                          <p:attrName>ppt_y</p:attrName>
                                        </p:attrNameLst>
                                      </p:cBhvr>
                                      <p:tavLst>
                                        <p:tav tm="0" fmla="#ppt_y+(sin(-2*pi*(1-$))*-#ppt_x+cos(-2*pi*(1-$))*(1-#ppt_y))*(1-$)">
                                          <p:val>
                                            <p:fltVal val="0"/>
                                          </p:val>
                                        </p:tav>
                                        <p:tav tm="100000">
                                          <p:val>
                                            <p:fltVal val="1"/>
                                          </p:val>
                                        </p:tav>
                                      </p:tavLst>
                                    </p:anim>
                                  </p:childTnLst>
                                </p:cTn>
                              </p:par>
                              <p:par>
                                <p:cTn id="52" presetID="15" presetClass="entr" presetSubtype="0" fill="hold" grpId="0" nodeType="withEffect">
                                  <p:stCondLst>
                                    <p:cond delay="0"/>
                                  </p:stCondLst>
                                  <p:childTnLst>
                                    <p:set>
                                      <p:cBhvr>
                                        <p:cTn id="53" dur="1" fill="hold">
                                          <p:stCondLst>
                                            <p:cond delay="0"/>
                                          </p:stCondLst>
                                        </p:cTn>
                                        <p:tgtEl>
                                          <p:spTgt spid="5127">
                                            <p:txEl>
                                              <p:pRg st="7" end="7"/>
                                            </p:txEl>
                                          </p:spTgt>
                                        </p:tgtEl>
                                        <p:attrNameLst>
                                          <p:attrName>style.visibility</p:attrName>
                                        </p:attrNameLst>
                                      </p:cBhvr>
                                      <p:to>
                                        <p:strVal val="visible"/>
                                      </p:to>
                                    </p:set>
                                    <p:anim calcmode="lin" valueType="num">
                                      <p:cBhvr>
                                        <p:cTn id="54" dur="1000" fill="hold"/>
                                        <p:tgtEl>
                                          <p:spTgt spid="5127">
                                            <p:txEl>
                                              <p:pRg st="7" end="7"/>
                                            </p:txEl>
                                          </p:spTgt>
                                        </p:tgtEl>
                                        <p:attrNameLst>
                                          <p:attrName>ppt_w</p:attrName>
                                        </p:attrNameLst>
                                      </p:cBhvr>
                                      <p:tavLst>
                                        <p:tav tm="0">
                                          <p:val>
                                            <p:fltVal val="0"/>
                                          </p:val>
                                        </p:tav>
                                        <p:tav tm="100000">
                                          <p:val>
                                            <p:strVal val="#ppt_w"/>
                                          </p:val>
                                        </p:tav>
                                      </p:tavLst>
                                    </p:anim>
                                    <p:anim calcmode="lin" valueType="num">
                                      <p:cBhvr>
                                        <p:cTn id="55" dur="1000" fill="hold"/>
                                        <p:tgtEl>
                                          <p:spTgt spid="5127">
                                            <p:txEl>
                                              <p:pRg st="7" end="7"/>
                                            </p:txEl>
                                          </p:spTgt>
                                        </p:tgtEl>
                                        <p:attrNameLst>
                                          <p:attrName>ppt_h</p:attrName>
                                        </p:attrNameLst>
                                      </p:cBhvr>
                                      <p:tavLst>
                                        <p:tav tm="0">
                                          <p:val>
                                            <p:fltVal val="0"/>
                                          </p:val>
                                        </p:tav>
                                        <p:tav tm="100000">
                                          <p:val>
                                            <p:strVal val="#ppt_h"/>
                                          </p:val>
                                        </p:tav>
                                      </p:tavLst>
                                    </p:anim>
                                    <p:anim calcmode="lin" valueType="num">
                                      <p:cBhvr>
                                        <p:cTn id="56" dur="1000" fill="hold"/>
                                        <p:tgtEl>
                                          <p:spTgt spid="5127">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5127">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par>
                          <p:cTn id="58" fill="hold" nodeType="afterGroup">
                            <p:stCondLst>
                              <p:cond delay="1500"/>
                            </p:stCondLst>
                            <p:childTnLst>
                              <p:par>
                                <p:cTn id="59" presetID="15" presetClass="entr" presetSubtype="0" fill="hold" grpId="0" nodeType="afterEffect">
                                  <p:stCondLst>
                                    <p:cond delay="0"/>
                                  </p:stCondLst>
                                  <p:childTnLst>
                                    <p:set>
                                      <p:cBhvr>
                                        <p:cTn id="60" dur="1" fill="hold">
                                          <p:stCondLst>
                                            <p:cond delay="0"/>
                                          </p:stCondLst>
                                        </p:cTn>
                                        <p:tgtEl>
                                          <p:spTgt spid="5127">
                                            <p:txEl>
                                              <p:pRg st="8" end="8"/>
                                            </p:txEl>
                                          </p:spTgt>
                                        </p:tgtEl>
                                        <p:attrNameLst>
                                          <p:attrName>style.visibility</p:attrName>
                                        </p:attrNameLst>
                                      </p:cBhvr>
                                      <p:to>
                                        <p:strVal val="visible"/>
                                      </p:to>
                                    </p:set>
                                    <p:anim calcmode="lin" valueType="num">
                                      <p:cBhvr>
                                        <p:cTn id="61" dur="1000" fill="hold"/>
                                        <p:tgtEl>
                                          <p:spTgt spid="5127">
                                            <p:txEl>
                                              <p:pRg st="8" end="8"/>
                                            </p:txEl>
                                          </p:spTgt>
                                        </p:tgtEl>
                                        <p:attrNameLst>
                                          <p:attrName>ppt_w</p:attrName>
                                        </p:attrNameLst>
                                      </p:cBhvr>
                                      <p:tavLst>
                                        <p:tav tm="0">
                                          <p:val>
                                            <p:fltVal val="0"/>
                                          </p:val>
                                        </p:tav>
                                        <p:tav tm="100000">
                                          <p:val>
                                            <p:strVal val="#ppt_w"/>
                                          </p:val>
                                        </p:tav>
                                      </p:tavLst>
                                    </p:anim>
                                    <p:anim calcmode="lin" valueType="num">
                                      <p:cBhvr>
                                        <p:cTn id="62" dur="1000" fill="hold"/>
                                        <p:tgtEl>
                                          <p:spTgt spid="5127">
                                            <p:txEl>
                                              <p:pRg st="8" end="8"/>
                                            </p:txEl>
                                          </p:spTgt>
                                        </p:tgtEl>
                                        <p:attrNameLst>
                                          <p:attrName>ppt_h</p:attrName>
                                        </p:attrNameLst>
                                      </p:cBhvr>
                                      <p:tavLst>
                                        <p:tav tm="0">
                                          <p:val>
                                            <p:fltVal val="0"/>
                                          </p:val>
                                        </p:tav>
                                        <p:tav tm="100000">
                                          <p:val>
                                            <p:strVal val="#ppt_h"/>
                                          </p:val>
                                        </p:tav>
                                      </p:tavLst>
                                    </p:anim>
                                    <p:anim calcmode="lin" valueType="num">
                                      <p:cBhvr>
                                        <p:cTn id="63" dur="1000" fill="hold"/>
                                        <p:tgtEl>
                                          <p:spTgt spid="5127">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5127">
                                            <p:txEl>
                                              <p:pRg st="8" end="8"/>
                                            </p:txEl>
                                          </p:spTgt>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grpId="0" nodeType="withEffect">
                                  <p:stCondLst>
                                    <p:cond delay="0"/>
                                  </p:stCondLst>
                                  <p:childTnLst>
                                    <p:set>
                                      <p:cBhvr>
                                        <p:cTn id="66" dur="1" fill="hold">
                                          <p:stCondLst>
                                            <p:cond delay="0"/>
                                          </p:stCondLst>
                                        </p:cTn>
                                        <p:tgtEl>
                                          <p:spTgt spid="5127">
                                            <p:txEl>
                                              <p:pRg st="9" end="9"/>
                                            </p:txEl>
                                          </p:spTgt>
                                        </p:tgtEl>
                                        <p:attrNameLst>
                                          <p:attrName>style.visibility</p:attrName>
                                        </p:attrNameLst>
                                      </p:cBhvr>
                                      <p:to>
                                        <p:strVal val="visible"/>
                                      </p:to>
                                    </p:set>
                                    <p:anim calcmode="lin" valueType="num">
                                      <p:cBhvr>
                                        <p:cTn id="67" dur="1000" fill="hold"/>
                                        <p:tgtEl>
                                          <p:spTgt spid="5127">
                                            <p:txEl>
                                              <p:pRg st="9" end="9"/>
                                            </p:txEl>
                                          </p:spTgt>
                                        </p:tgtEl>
                                        <p:attrNameLst>
                                          <p:attrName>ppt_w</p:attrName>
                                        </p:attrNameLst>
                                      </p:cBhvr>
                                      <p:tavLst>
                                        <p:tav tm="0">
                                          <p:val>
                                            <p:fltVal val="0"/>
                                          </p:val>
                                        </p:tav>
                                        <p:tav tm="100000">
                                          <p:val>
                                            <p:strVal val="#ppt_w"/>
                                          </p:val>
                                        </p:tav>
                                      </p:tavLst>
                                    </p:anim>
                                    <p:anim calcmode="lin" valueType="num">
                                      <p:cBhvr>
                                        <p:cTn id="68" dur="1000" fill="hold"/>
                                        <p:tgtEl>
                                          <p:spTgt spid="5127">
                                            <p:txEl>
                                              <p:pRg st="9" end="9"/>
                                            </p:txEl>
                                          </p:spTgt>
                                        </p:tgtEl>
                                        <p:attrNameLst>
                                          <p:attrName>ppt_h</p:attrName>
                                        </p:attrNameLst>
                                      </p:cBhvr>
                                      <p:tavLst>
                                        <p:tav tm="0">
                                          <p:val>
                                            <p:fltVal val="0"/>
                                          </p:val>
                                        </p:tav>
                                        <p:tav tm="100000">
                                          <p:val>
                                            <p:strVal val="#ppt_h"/>
                                          </p:val>
                                        </p:tav>
                                      </p:tavLst>
                                    </p:anim>
                                    <p:anim calcmode="lin" valueType="num">
                                      <p:cBhvr>
                                        <p:cTn id="69" dur="1000" fill="hold"/>
                                        <p:tgtEl>
                                          <p:spTgt spid="5127">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5127">
                                            <p:txEl>
                                              <p:pRg st="9" end="9"/>
                                            </p:txEl>
                                          </p:spTgt>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grpId="0" nodeType="withEffect">
                                  <p:stCondLst>
                                    <p:cond delay="0"/>
                                  </p:stCondLst>
                                  <p:childTnLst>
                                    <p:set>
                                      <p:cBhvr>
                                        <p:cTn id="72" dur="1" fill="hold">
                                          <p:stCondLst>
                                            <p:cond delay="0"/>
                                          </p:stCondLst>
                                        </p:cTn>
                                        <p:tgtEl>
                                          <p:spTgt spid="5127">
                                            <p:txEl>
                                              <p:pRg st="10" end="10"/>
                                            </p:txEl>
                                          </p:spTgt>
                                        </p:tgtEl>
                                        <p:attrNameLst>
                                          <p:attrName>style.visibility</p:attrName>
                                        </p:attrNameLst>
                                      </p:cBhvr>
                                      <p:to>
                                        <p:strVal val="visible"/>
                                      </p:to>
                                    </p:set>
                                    <p:anim calcmode="lin" valueType="num">
                                      <p:cBhvr>
                                        <p:cTn id="73" dur="1000" fill="hold"/>
                                        <p:tgtEl>
                                          <p:spTgt spid="5127">
                                            <p:txEl>
                                              <p:pRg st="10" end="10"/>
                                            </p:txEl>
                                          </p:spTgt>
                                        </p:tgtEl>
                                        <p:attrNameLst>
                                          <p:attrName>ppt_w</p:attrName>
                                        </p:attrNameLst>
                                      </p:cBhvr>
                                      <p:tavLst>
                                        <p:tav tm="0">
                                          <p:val>
                                            <p:fltVal val="0"/>
                                          </p:val>
                                        </p:tav>
                                        <p:tav tm="100000">
                                          <p:val>
                                            <p:strVal val="#ppt_w"/>
                                          </p:val>
                                        </p:tav>
                                      </p:tavLst>
                                    </p:anim>
                                    <p:anim calcmode="lin" valueType="num">
                                      <p:cBhvr>
                                        <p:cTn id="74" dur="1000" fill="hold"/>
                                        <p:tgtEl>
                                          <p:spTgt spid="5127">
                                            <p:txEl>
                                              <p:pRg st="10" end="10"/>
                                            </p:txEl>
                                          </p:spTgt>
                                        </p:tgtEl>
                                        <p:attrNameLst>
                                          <p:attrName>ppt_h</p:attrName>
                                        </p:attrNameLst>
                                      </p:cBhvr>
                                      <p:tavLst>
                                        <p:tav tm="0">
                                          <p:val>
                                            <p:fltVal val="0"/>
                                          </p:val>
                                        </p:tav>
                                        <p:tav tm="100000">
                                          <p:val>
                                            <p:strVal val="#ppt_h"/>
                                          </p:val>
                                        </p:tav>
                                      </p:tavLst>
                                    </p:anim>
                                    <p:anim calcmode="lin" valueType="num">
                                      <p:cBhvr>
                                        <p:cTn id="75" dur="1000" fill="hold"/>
                                        <p:tgtEl>
                                          <p:spTgt spid="5127">
                                            <p:txEl>
                                              <p:pRg st="10" end="10"/>
                                            </p:txEl>
                                          </p:spTgt>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5127">
                                            <p:txEl>
                                              <p:pRg st="10" end="1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autoUpdateAnimBg="0"/>
      <p:bldP spid="5127" grpId="0" build="p" autoUpdateAnimBg="0"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991600" cy="6629400"/>
          </a:xfrm>
        </p:spPr>
        <p:txBody>
          <a:bodyPr/>
          <a:lstStyle/>
          <a:p>
            <a:r>
              <a:rPr lang="en-US" sz="2000" dirty="0" smtClean="0">
                <a:latin typeface="Times New Roman"/>
                <a:cs typeface="Times New Roman"/>
              </a:rPr>
              <a:t>By utilizing a flexible inner Polyethylene liner to accomplish the first stage of donning, followed by a Composite Laminated outer shell to provide a means of gradual correction to maximum preferred alignment while maintaining structural integrity, this patient was able to wear an </a:t>
            </a:r>
            <a:r>
              <a:rPr lang="en-US" sz="2000" dirty="0">
                <a:latin typeface="Times New Roman"/>
                <a:cs typeface="Times New Roman"/>
              </a:rPr>
              <a:t>O</a:t>
            </a:r>
            <a:r>
              <a:rPr lang="en-US" sz="2000" dirty="0" smtClean="0">
                <a:latin typeface="Times New Roman"/>
                <a:cs typeface="Times New Roman"/>
              </a:rPr>
              <a:t>rthosis that provided control, minimized  staff frustrations, and ultimately patient compliance. </a:t>
            </a:r>
          </a:p>
          <a:p>
            <a:endParaRPr lang="en-US" sz="2000" dirty="0">
              <a:latin typeface="Times New Roman"/>
              <a:cs typeface="Times New Roman"/>
            </a:endParaRPr>
          </a:p>
        </p:txBody>
      </p:sp>
      <p:pic>
        <p:nvPicPr>
          <p:cNvPr id="4" name="Picture 3" descr="IMG_038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905000"/>
            <a:ext cx="3429000" cy="4572000"/>
          </a:xfrm>
          <a:prstGeom prst="rect">
            <a:avLst/>
          </a:prstGeom>
        </p:spPr>
      </p:pic>
      <p:sp>
        <p:nvSpPr>
          <p:cNvPr id="5" name="TextBox 4"/>
          <p:cNvSpPr txBox="1"/>
          <p:nvPr/>
        </p:nvSpPr>
        <p:spPr>
          <a:xfrm>
            <a:off x="3810000" y="3810000"/>
            <a:ext cx="609600" cy="369332"/>
          </a:xfrm>
          <a:prstGeom prst="rect">
            <a:avLst/>
          </a:prstGeom>
          <a:noFill/>
        </p:spPr>
        <p:txBody>
          <a:bodyPr wrap="square" rtlCol="0">
            <a:spAutoFit/>
          </a:bodyPr>
          <a:lstStyle/>
          <a:p>
            <a:r>
              <a:rPr lang="en-US" sz="1800" dirty="0" smtClean="0"/>
              <a:t>&gt;&gt;&gt;</a:t>
            </a:r>
            <a:endParaRPr lang="en-US" sz="1800" dirty="0"/>
          </a:p>
        </p:txBody>
      </p:sp>
      <p:pic>
        <p:nvPicPr>
          <p:cNvPr id="6" name="Picture 5" descr="IMG_03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905000"/>
            <a:ext cx="3416300" cy="4555067"/>
          </a:xfrm>
          <a:prstGeom prst="rect">
            <a:avLst/>
          </a:prstGeom>
        </p:spPr>
      </p:pic>
      <p:sp>
        <p:nvSpPr>
          <p:cNvPr id="7" name="TextBox 6"/>
          <p:cNvSpPr txBox="1"/>
          <p:nvPr/>
        </p:nvSpPr>
        <p:spPr>
          <a:xfrm>
            <a:off x="8077200" y="3810000"/>
            <a:ext cx="838200" cy="369332"/>
          </a:xfrm>
          <a:prstGeom prst="rect">
            <a:avLst/>
          </a:prstGeom>
          <a:noFill/>
        </p:spPr>
        <p:txBody>
          <a:bodyPr wrap="square" rtlCol="0">
            <a:spAutoFit/>
          </a:bodyPr>
          <a:lstStyle/>
          <a:p>
            <a:r>
              <a:rPr lang="en-US" sz="1800" dirty="0" smtClean="0"/>
              <a:t>&gt;&gt;&gt;</a:t>
            </a:r>
            <a:endParaRPr lang="en-US" sz="1800" dirty="0"/>
          </a:p>
        </p:txBody>
      </p:sp>
    </p:spTree>
    <p:extLst>
      <p:ext uri="{BB962C8B-B14F-4D97-AF65-F5344CB8AC3E}">
        <p14:creationId xmlns:p14="http://schemas.microsoft.com/office/powerpoint/2010/main" val="2490532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0394.JPG"/>
          <p:cNvPicPr>
            <a:picLocks noGrp="1" noChangeAspect="1"/>
          </p:cNvPicPr>
          <p:nvPr>
            <p:ph idx="1"/>
          </p:nvPr>
        </p:nvPicPr>
        <p:blipFill>
          <a:blip r:embed="rId2">
            <a:extLst>
              <a:ext uri="{28A0092B-C50C-407E-A947-70E740481C1C}">
                <a14:useLocalDpi xmlns:a14="http://schemas.microsoft.com/office/drawing/2010/main" val="0"/>
              </a:ext>
            </a:extLst>
          </a:blip>
          <a:srcRect t="21875" b="21875"/>
          <a:stretch>
            <a:fillRect/>
          </a:stretch>
        </p:blipFill>
        <p:spPr>
          <a:xfrm>
            <a:off x="152400" y="32588"/>
            <a:ext cx="5689600" cy="4267200"/>
          </a:xfrm>
        </p:spPr>
      </p:pic>
      <p:pic>
        <p:nvPicPr>
          <p:cNvPr id="5" name="Picture 4" descr="IMG_04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2400"/>
            <a:ext cx="2743200" cy="3657600"/>
          </a:xfrm>
          <a:prstGeom prst="rect">
            <a:avLst/>
          </a:prstGeom>
        </p:spPr>
      </p:pic>
      <p:pic>
        <p:nvPicPr>
          <p:cNvPr id="6" name="Picture 5" descr="IMG_040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3974740"/>
            <a:ext cx="2438400" cy="2910958"/>
          </a:xfrm>
          <a:prstGeom prst="rect">
            <a:avLst/>
          </a:prstGeom>
        </p:spPr>
      </p:pic>
      <p:sp>
        <p:nvSpPr>
          <p:cNvPr id="7" name="TextBox 6"/>
          <p:cNvSpPr txBox="1"/>
          <p:nvPr/>
        </p:nvSpPr>
        <p:spPr>
          <a:xfrm>
            <a:off x="152400" y="4272677"/>
            <a:ext cx="5867400" cy="2585323"/>
          </a:xfrm>
          <a:prstGeom prst="rect">
            <a:avLst/>
          </a:prstGeom>
          <a:noFill/>
        </p:spPr>
        <p:txBody>
          <a:bodyPr wrap="square" rtlCol="0">
            <a:spAutoFit/>
          </a:bodyPr>
          <a:lstStyle/>
          <a:p>
            <a:r>
              <a:rPr lang="en-US" sz="1800" dirty="0" smtClean="0"/>
              <a:t>The Flexible inner Polyethylene liner allowed a 50% reduction in equino-varus with a manageable position, to then don the Composite Laminated outer shell utilizing a hinged door which is later closed to complete the process and achieve a maximally corrected position. Point being that the strategic layup of the composites allowed for the drastic trimming and design of the hinged door without sacrificing structural integrity; something most difficult to achieve with Thermoforming plastics. </a:t>
            </a:r>
            <a:endParaRPr lang="en-US" dirty="0"/>
          </a:p>
        </p:txBody>
      </p:sp>
    </p:spTree>
    <p:extLst>
      <p:ext uri="{BB962C8B-B14F-4D97-AF65-F5344CB8AC3E}">
        <p14:creationId xmlns:p14="http://schemas.microsoft.com/office/powerpoint/2010/main" val="3432945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839200" cy="2895600"/>
          </a:xfrm>
        </p:spPr>
        <p:txBody>
          <a:bodyPr/>
          <a:lstStyle/>
          <a:p>
            <a:pPr algn="ctr"/>
            <a:r>
              <a:rPr lang="en-US" sz="3600" dirty="0" smtClean="0">
                <a:latin typeface="Times New Roman"/>
                <a:cs typeface="Times New Roman"/>
              </a:rPr>
              <a:t>Think your finished with this course?</a:t>
            </a:r>
            <a:br>
              <a:rPr lang="en-US" sz="3600" dirty="0" smtClean="0">
                <a:latin typeface="Times New Roman"/>
                <a:cs typeface="Times New Roman"/>
              </a:rPr>
            </a:br>
            <a:r>
              <a:rPr lang="en-US" sz="3600" dirty="0">
                <a:latin typeface="Times New Roman"/>
                <a:cs typeface="Times New Roman"/>
              </a:rPr>
              <a:t/>
            </a:r>
            <a:br>
              <a:rPr lang="en-US" sz="3600" dirty="0">
                <a:latin typeface="Times New Roman"/>
                <a:cs typeface="Times New Roman"/>
              </a:rPr>
            </a:br>
            <a:r>
              <a:rPr lang="en-US" sz="3600" dirty="0" smtClean="0">
                <a:latin typeface="Times New Roman"/>
                <a:cs typeface="Times New Roman"/>
              </a:rPr>
              <a:t>Click on the speaker below to find out: </a:t>
            </a:r>
            <a:endParaRPr lang="en-US" sz="3600" dirty="0">
              <a:latin typeface="Times New Roman"/>
              <a:cs typeface="Times New Roman"/>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86200" y="3581400"/>
            <a:ext cx="812800" cy="812800"/>
          </a:xfrm>
          <a:prstGeom prst="rect">
            <a:avLst/>
          </a:prstGeom>
        </p:spPr>
      </p:pic>
      <p:sp>
        <p:nvSpPr>
          <p:cNvPr id="5" name="TextBox 4"/>
          <p:cNvSpPr txBox="1"/>
          <p:nvPr/>
        </p:nvSpPr>
        <p:spPr>
          <a:xfrm>
            <a:off x="4038600" y="6172200"/>
            <a:ext cx="4953000" cy="461665"/>
          </a:xfrm>
          <a:prstGeom prst="rect">
            <a:avLst/>
          </a:prstGeom>
          <a:noFill/>
        </p:spPr>
        <p:txBody>
          <a:bodyPr wrap="square" rtlCol="0">
            <a:spAutoFit/>
          </a:bodyPr>
          <a:lstStyle/>
          <a:p>
            <a:r>
              <a:rPr lang="en-US" i="1" dirty="0" smtClean="0"/>
              <a:t>Then go to the next slide …</a:t>
            </a:r>
            <a:endParaRPr lang="en-US" i="1" dirty="0"/>
          </a:p>
        </p:txBody>
      </p:sp>
    </p:spTree>
    <p:extLst>
      <p:ext uri="{BB962C8B-B14F-4D97-AF65-F5344CB8AC3E}">
        <p14:creationId xmlns:p14="http://schemas.microsoft.com/office/powerpoint/2010/main" val="268564778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7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10600" cy="762000"/>
          </a:xfrm>
        </p:spPr>
        <p:txBody>
          <a:bodyPr/>
          <a:lstStyle/>
          <a:p>
            <a:r>
              <a:rPr lang="en-US" dirty="0" smtClean="0">
                <a:latin typeface="Times New Roman"/>
                <a:cs typeface="Times New Roman"/>
              </a:rPr>
              <a:t>So of course not …. </a:t>
            </a:r>
            <a:endParaRPr lang="en-US" dirty="0">
              <a:latin typeface="Times New Roman"/>
              <a:cs typeface="Times New Roman"/>
            </a:endParaRPr>
          </a:p>
        </p:txBody>
      </p:sp>
      <p:sp>
        <p:nvSpPr>
          <p:cNvPr id="3" name="Content Placeholder 2"/>
          <p:cNvSpPr>
            <a:spLocks noGrp="1"/>
          </p:cNvSpPr>
          <p:nvPr>
            <p:ph idx="1"/>
          </p:nvPr>
        </p:nvSpPr>
        <p:spPr>
          <a:xfrm>
            <a:off x="152400" y="990600"/>
            <a:ext cx="8763000" cy="5715000"/>
          </a:xfrm>
        </p:spPr>
        <p:txBody>
          <a:bodyPr/>
          <a:lstStyle/>
          <a:p>
            <a:r>
              <a:rPr lang="en-US" dirty="0" smtClean="0">
                <a:latin typeface="Times New Roman"/>
                <a:cs typeface="Times New Roman"/>
              </a:rPr>
              <a:t>You need to go to:</a:t>
            </a:r>
          </a:p>
          <a:p>
            <a:r>
              <a:rPr lang="en-US" dirty="0" smtClean="0">
                <a:latin typeface="Times New Roman"/>
                <a:cs typeface="Times New Roman"/>
                <a:hlinkClick r:id="rId2"/>
              </a:rPr>
              <a:t>www.BionicRehab.net</a:t>
            </a:r>
            <a:r>
              <a:rPr lang="en-US" dirty="0" smtClean="0">
                <a:latin typeface="Times New Roman"/>
                <a:cs typeface="Times New Roman"/>
              </a:rPr>
              <a:t>, and go to the link at the bottom right that says: PowerPoint P&amp;O Quiz – Plastics. </a:t>
            </a:r>
          </a:p>
          <a:p>
            <a:r>
              <a:rPr lang="en-US" dirty="0" smtClean="0">
                <a:latin typeface="Times New Roman"/>
                <a:cs typeface="Times New Roman"/>
              </a:rPr>
              <a:t>This is an 11 question interactive quiz that must be completed and will be automatically submitted to me upon which time I will issue a grade. The grade must be 80% or above to qualify for Category 1 Continuing Education Credits approved by The American Board for Certification in Orthotics, Prosthetics, &amp; Pedorthotics. </a:t>
            </a:r>
          </a:p>
          <a:p>
            <a:r>
              <a:rPr lang="en-US" dirty="0" smtClean="0">
                <a:latin typeface="Times New Roman"/>
                <a:cs typeface="Times New Roman"/>
              </a:rPr>
              <a:t>If you have any questions, please call Andrew Cinque @ (914) 755 – 5145. </a:t>
            </a:r>
          </a:p>
          <a:p>
            <a:pPr algn="r"/>
            <a:r>
              <a:rPr lang="en-US" i="1" dirty="0" smtClean="0">
                <a:latin typeface="Times New Roman"/>
                <a:cs typeface="Times New Roman"/>
              </a:rPr>
              <a:t>Oh no ….. One more thing as promised ….</a:t>
            </a:r>
            <a:endParaRPr lang="en-US" i="1" dirty="0">
              <a:latin typeface="Times New Roman"/>
              <a:cs typeface="Times New Roman"/>
            </a:endParaRPr>
          </a:p>
        </p:txBody>
      </p:sp>
    </p:spTree>
    <p:extLst>
      <p:ext uri="{BB962C8B-B14F-4D97-AF65-F5344CB8AC3E}">
        <p14:creationId xmlns:p14="http://schemas.microsoft.com/office/powerpoint/2010/main" val="13308941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2" y="228600"/>
            <a:ext cx="8839200" cy="533400"/>
          </a:xfrm>
        </p:spPr>
        <p:txBody>
          <a:bodyPr/>
          <a:lstStyle/>
          <a:p>
            <a:r>
              <a:rPr lang="en-US" dirty="0" smtClean="0"/>
              <a:t>Suggestions &amp; Consultations</a:t>
            </a:r>
            <a:endParaRPr lang="en-US" dirty="0"/>
          </a:p>
        </p:txBody>
      </p:sp>
      <p:sp>
        <p:nvSpPr>
          <p:cNvPr id="3" name="Content Placeholder 2"/>
          <p:cNvSpPr>
            <a:spLocks noGrp="1"/>
          </p:cNvSpPr>
          <p:nvPr>
            <p:ph idx="1"/>
          </p:nvPr>
        </p:nvSpPr>
        <p:spPr>
          <a:xfrm>
            <a:off x="152400" y="838200"/>
            <a:ext cx="8763000" cy="6019800"/>
          </a:xfrm>
        </p:spPr>
        <p:txBody>
          <a:bodyPr/>
          <a:lstStyle/>
          <a:p>
            <a:r>
              <a:rPr lang="en-US" sz="1800" dirty="0" smtClean="0"/>
              <a:t>Prior to laminating or molding your </a:t>
            </a:r>
            <a:r>
              <a:rPr lang="en-US" sz="1800" dirty="0"/>
              <a:t>O</a:t>
            </a:r>
            <a:r>
              <a:rPr lang="en-US" sz="1800" dirty="0" smtClean="0"/>
              <a:t>rthosis over a plaster positive cast, it is important to seal in moisture. Moisture can deteriorate the PVA bag of the lamination and ruin the process, as it can also create bubbles and poor vacuum during your Molding process (however it would be most advisable to consult with your plastics distributor regarding the specific thermoforming plastic you wish to use.  I would recommend Cellulose Crystals, mixed with Acetone, available at Pel Supply Co., (800) 321 – 1264</a:t>
            </a:r>
          </a:p>
          <a:p>
            <a:r>
              <a:rPr lang="en-US" sz="1800" dirty="0" smtClean="0"/>
              <a:t>For great prices, directly from the manufacturers, contact the following and do not be afraid to use my name as a recommendation: </a:t>
            </a:r>
          </a:p>
          <a:p>
            <a:pPr lvl="1"/>
            <a:r>
              <a:rPr lang="en-US" sz="1600" dirty="0" smtClean="0"/>
              <a:t>Carbon or Fiberglass by the roll, flat sheet form, call Mary Schafer @ Fabric Development. (215) 536 – 1420 for more information. </a:t>
            </a:r>
          </a:p>
          <a:p>
            <a:pPr lvl="1"/>
            <a:r>
              <a:rPr lang="en-US" sz="1600" dirty="0" smtClean="0"/>
              <a:t>Carbon, Fiberglass or Kevlar braid, by the roll, call A&amp;P Technologies @ (513) 688 - 3200 for more information. </a:t>
            </a:r>
          </a:p>
          <a:p>
            <a:pPr lvl="1"/>
            <a:r>
              <a:rPr lang="en-US" sz="1600" dirty="0" smtClean="0"/>
              <a:t>For Thermoforming Plastics of any kind, call AIN Plastics @ (877) 246 – 7700.</a:t>
            </a:r>
          </a:p>
          <a:p>
            <a:pPr lvl="1"/>
            <a:r>
              <a:rPr lang="en-US" sz="1600" dirty="0" smtClean="0"/>
              <a:t>For the best savings of all, on Acrylic Modified Epoxy, directly from me ( a little story – my partner and I developed the formula and the AME name back in the 80’s), call me directly at: (914) 755 – 5145. In addition I will provide consultation on specific lay-up designs</a:t>
            </a:r>
            <a:r>
              <a:rPr lang="en-US" sz="1600" dirty="0"/>
              <a:t> </a:t>
            </a:r>
            <a:r>
              <a:rPr lang="en-US" sz="1600" dirty="0" smtClean="0"/>
              <a:t>for Composite Laminations, or Central Fabrication services can be discussed.</a:t>
            </a:r>
          </a:p>
          <a:p>
            <a:pPr marL="457200" lvl="1" indent="0">
              <a:buNone/>
            </a:pPr>
            <a:r>
              <a:rPr lang="en-US" sz="1600" dirty="0" smtClean="0"/>
              <a:t>Thanks for the time you took to take this course, and quiz. Your credits will follow once I receive the quiz and submit the grades to ABC. Good Luck in this ever changing world of healthcare, sincerely,     Andrew A. Cinque CPO</a:t>
            </a:r>
          </a:p>
          <a:p>
            <a:pPr lvl="1"/>
            <a:endParaRPr lang="en-US" sz="1600" dirty="0" smtClean="0"/>
          </a:p>
          <a:p>
            <a:pPr marL="457200" lvl="1" indent="0">
              <a:buNone/>
            </a:pPr>
            <a:endParaRPr lang="en-US" sz="1600" dirty="0"/>
          </a:p>
        </p:txBody>
      </p:sp>
    </p:spTree>
    <p:extLst>
      <p:ext uri="{BB962C8B-B14F-4D97-AF65-F5344CB8AC3E}">
        <p14:creationId xmlns:p14="http://schemas.microsoft.com/office/powerpoint/2010/main" val="2359852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51" name="Rectangle 7"/>
          <p:cNvSpPr>
            <a:spLocks noGrp="1" noChangeArrowheads="1"/>
          </p:cNvSpPr>
          <p:nvPr>
            <p:ph type="body" idx="1"/>
          </p:nvPr>
        </p:nvSpPr>
        <p:spPr>
          <a:xfrm>
            <a:off x="0" y="1066800"/>
            <a:ext cx="9067800" cy="5820782"/>
          </a:xfrm>
        </p:spPr>
        <p:txBody>
          <a:bodyPr/>
          <a:lstStyle/>
          <a:p>
            <a:pPr eaLnBrk="1" hangingPunct="1">
              <a:defRPr/>
            </a:pPr>
            <a:r>
              <a:rPr lang="en-US" sz="1800" dirty="0" smtClean="0">
                <a:latin typeface="Times New Roman"/>
                <a:cs typeface="Times New Roman"/>
              </a:rPr>
              <a:t>Ideal requirements:  consistency, predictability &amp; suitable results.</a:t>
            </a:r>
          </a:p>
          <a:p>
            <a:pPr lvl="1" eaLnBrk="1" hangingPunct="1">
              <a:defRPr/>
            </a:pPr>
            <a:r>
              <a:rPr lang="en-US" sz="1800" dirty="0" smtClean="0">
                <a:latin typeface="Times New Roman"/>
                <a:cs typeface="Times New Roman"/>
              </a:rPr>
              <a:t>Laminations: all of the above + superior</a:t>
            </a:r>
            <a:r>
              <a:rPr lang="en-US" sz="1800" b="1" u="sng" dirty="0" smtClean="0">
                <a:latin typeface="Times New Roman"/>
                <a:cs typeface="Times New Roman"/>
              </a:rPr>
              <a:t> Strength : Weight ratio </a:t>
            </a:r>
            <a:r>
              <a:rPr lang="en-US" sz="1800" u="sng" dirty="0" smtClean="0">
                <a:latin typeface="Times New Roman"/>
                <a:cs typeface="Times New Roman"/>
              </a:rPr>
              <a:t>(see Fig 6,7,8)</a:t>
            </a:r>
            <a:endParaRPr lang="en-US" sz="1800" dirty="0" smtClean="0">
              <a:latin typeface="Times New Roman"/>
              <a:cs typeface="Times New Roman"/>
            </a:endParaRPr>
          </a:p>
          <a:p>
            <a:pPr lvl="2" eaLnBrk="1" hangingPunct="1">
              <a:defRPr/>
            </a:pPr>
            <a:r>
              <a:rPr lang="en-US" sz="1800" dirty="0" smtClean="0">
                <a:latin typeface="Times New Roman"/>
                <a:cs typeface="Times New Roman"/>
              </a:rPr>
              <a:t>Tailor your lay-ups to suit your needs again &amp; again.</a:t>
            </a:r>
          </a:p>
          <a:p>
            <a:pPr lvl="3" eaLnBrk="1" hangingPunct="1">
              <a:defRPr/>
            </a:pPr>
            <a:r>
              <a:rPr lang="en-US" sz="1800" dirty="0" smtClean="0">
                <a:latin typeface="Times New Roman"/>
                <a:cs typeface="Times New Roman"/>
              </a:rPr>
              <a:t>Lay-ups are predetermined placements of the individual composite materials within your lamination to yield the the desired rigidity, flexibility, or strength.  There exist </a:t>
            </a:r>
            <a:r>
              <a:rPr lang="en-US" sz="1800" b="1" u="sng" dirty="0" smtClean="0">
                <a:latin typeface="Times New Roman"/>
                <a:cs typeface="Times New Roman"/>
              </a:rPr>
              <a:t>countless composite combinations</a:t>
            </a:r>
            <a:r>
              <a:rPr lang="en-US" sz="1800" dirty="0" smtClean="0">
                <a:latin typeface="Times New Roman"/>
                <a:cs typeface="Times New Roman"/>
              </a:rPr>
              <a:t>, in various weights and characteristics, yielding </a:t>
            </a:r>
            <a:r>
              <a:rPr lang="en-US" sz="1800" b="1" u="sng" dirty="0" smtClean="0">
                <a:latin typeface="Times New Roman"/>
                <a:cs typeface="Times New Roman"/>
              </a:rPr>
              <a:t>unlimited</a:t>
            </a:r>
            <a:r>
              <a:rPr lang="en-US" sz="1800" dirty="0" smtClean="0">
                <a:latin typeface="Times New Roman"/>
                <a:cs typeface="Times New Roman"/>
              </a:rPr>
              <a:t> design options.</a:t>
            </a:r>
          </a:p>
          <a:p>
            <a:pPr lvl="3" eaLnBrk="1" hangingPunct="1">
              <a:defRPr/>
            </a:pPr>
            <a:r>
              <a:rPr lang="en-US" sz="1800" dirty="0" smtClean="0">
                <a:latin typeface="Times New Roman"/>
                <a:cs typeface="Times New Roman"/>
              </a:rPr>
              <a:t>90 degree fiberglass or carbon  sheeting for bi-directional rigidity (see Fig 1 &amp; Fig 2)</a:t>
            </a:r>
          </a:p>
          <a:p>
            <a:pPr lvl="4" eaLnBrk="1" hangingPunct="1">
              <a:defRPr/>
            </a:pPr>
            <a:r>
              <a:rPr lang="en-US" sz="1800" dirty="0" smtClean="0">
                <a:latin typeface="Times New Roman"/>
                <a:cs typeface="Times New Roman"/>
              </a:rPr>
              <a:t>Cheaper &amp; sufficient for a particular need.</a:t>
            </a:r>
          </a:p>
          <a:p>
            <a:pPr lvl="3" eaLnBrk="1" hangingPunct="1">
              <a:defRPr/>
            </a:pPr>
            <a:r>
              <a:rPr lang="en-US" sz="1800" dirty="0" smtClean="0">
                <a:latin typeface="Times New Roman"/>
                <a:cs typeface="Times New Roman"/>
              </a:rPr>
              <a:t>45 degree carbon or fiberglass tubular braid (see Fig 3 &amp; 4)</a:t>
            </a:r>
          </a:p>
          <a:p>
            <a:pPr lvl="4" eaLnBrk="1" hangingPunct="1">
              <a:defRPr/>
            </a:pPr>
            <a:r>
              <a:rPr lang="en-US" sz="1800" dirty="0" smtClean="0">
                <a:latin typeface="Times New Roman"/>
                <a:cs typeface="Times New Roman"/>
              </a:rPr>
              <a:t>More $, but most ideal to control rotational forces.</a:t>
            </a:r>
          </a:p>
          <a:p>
            <a:pPr lvl="1" eaLnBrk="1" hangingPunct="1">
              <a:defRPr/>
            </a:pPr>
            <a:r>
              <a:rPr lang="en-US" sz="1800" dirty="0" smtClean="0">
                <a:latin typeface="Times New Roman"/>
                <a:cs typeface="Times New Roman"/>
              </a:rPr>
              <a:t>Polypro: you never know ?? + </a:t>
            </a:r>
            <a:r>
              <a:rPr lang="en-US" sz="1800" b="1" u="sng" dirty="0" smtClean="0">
                <a:latin typeface="Times New Roman"/>
                <a:cs typeface="Times New Roman"/>
              </a:rPr>
              <a:t>poor strength : weight ratio </a:t>
            </a:r>
            <a:r>
              <a:rPr lang="en-US" sz="1800" u="sng" dirty="0" smtClean="0">
                <a:latin typeface="Times New Roman"/>
                <a:cs typeface="Times New Roman"/>
              </a:rPr>
              <a:t>(see Fig 6, 7, 8 )</a:t>
            </a:r>
          </a:p>
          <a:p>
            <a:pPr lvl="2" eaLnBrk="1" hangingPunct="1">
              <a:defRPr/>
            </a:pPr>
            <a:r>
              <a:rPr lang="en-US" sz="1800" dirty="0" smtClean="0">
                <a:latin typeface="Times New Roman"/>
                <a:cs typeface="Times New Roman"/>
              </a:rPr>
              <a:t>Limited colors / transfer patterns &amp; thickness; 1/8, 3/16, ¼.</a:t>
            </a:r>
          </a:p>
          <a:p>
            <a:pPr lvl="2" eaLnBrk="1" hangingPunct="1">
              <a:defRPr/>
            </a:pPr>
            <a:r>
              <a:rPr lang="en-US" sz="1800" dirty="0" smtClean="0">
                <a:latin typeface="Times New Roman"/>
                <a:cs typeface="Times New Roman"/>
              </a:rPr>
              <a:t>Trust your manufacturer / distributor.</a:t>
            </a:r>
          </a:p>
          <a:p>
            <a:pPr lvl="2" eaLnBrk="1" hangingPunct="1">
              <a:defRPr/>
            </a:pPr>
            <a:r>
              <a:rPr lang="en-US" sz="1800" dirty="0" smtClean="0">
                <a:latin typeface="Times New Roman"/>
                <a:cs typeface="Times New Roman"/>
              </a:rPr>
              <a:t>Intolerable to adverse extreme conditions such as high heat and bitter cold</a:t>
            </a:r>
          </a:p>
          <a:p>
            <a:pPr lvl="2" eaLnBrk="1" hangingPunct="1">
              <a:defRPr/>
            </a:pPr>
            <a:r>
              <a:rPr lang="en-US" sz="1800" dirty="0" smtClean="0">
                <a:latin typeface="Times New Roman"/>
                <a:cs typeface="Times New Roman"/>
              </a:rPr>
              <a:t>Intolerable to rotational or other variable forces without significant reinforcement inlays  of all things …. “COMPOSITES” !!! (See Fig 5 )</a:t>
            </a:r>
          </a:p>
          <a:p>
            <a:pPr lvl="2" eaLnBrk="1" hangingPunct="1">
              <a:buFont typeface="Wingdings" charset="0"/>
              <a:buNone/>
              <a:defRPr/>
            </a:pPr>
            <a:endParaRPr lang="en-US" sz="2000" dirty="0" smtClean="0"/>
          </a:p>
        </p:txBody>
      </p:sp>
      <p:sp>
        <p:nvSpPr>
          <p:cNvPr id="6152" name="Rectangle 8"/>
          <p:cNvSpPr>
            <a:spLocks noGrp="1" noChangeArrowheads="1"/>
          </p:cNvSpPr>
          <p:nvPr>
            <p:ph type="title"/>
          </p:nvPr>
        </p:nvSpPr>
        <p:spPr>
          <a:xfrm>
            <a:off x="14025" y="0"/>
            <a:ext cx="9050337" cy="1143000"/>
          </a:xfrm>
        </p:spPr>
        <p:txBody>
          <a:bodyPr/>
          <a:lstStyle/>
          <a:p>
            <a:pPr algn="ctr" eaLnBrk="1" hangingPunct="1">
              <a:defRPr/>
            </a:pPr>
            <a:r>
              <a:rPr lang="en-US" sz="3200" dirty="0" smtClean="0">
                <a:latin typeface="Times New Roman"/>
                <a:cs typeface="Times New Roman"/>
              </a:rPr>
              <a:t>Do You Control Your Product</a:t>
            </a:r>
            <a:br>
              <a:rPr lang="en-US" sz="3200" dirty="0" smtClean="0">
                <a:latin typeface="Times New Roman"/>
                <a:cs typeface="Times New Roman"/>
              </a:rPr>
            </a:br>
            <a:r>
              <a:rPr lang="en-US" sz="3200" dirty="0" smtClean="0">
                <a:latin typeface="Times New Roman"/>
                <a:cs typeface="Times New Roman"/>
              </a:rPr>
              <a:t>or</a:t>
            </a:r>
            <a:br>
              <a:rPr lang="en-US" sz="3200" dirty="0" smtClean="0">
                <a:latin typeface="Times New Roman"/>
                <a:cs typeface="Times New Roman"/>
              </a:rPr>
            </a:br>
            <a:r>
              <a:rPr lang="en-US" sz="3200" dirty="0" smtClean="0">
                <a:latin typeface="Times New Roman"/>
                <a:cs typeface="Times New Roman"/>
              </a:rPr>
              <a:t>Does Your Product Control You?</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152"/>
                                        </p:tgtEl>
                                        <p:attrNameLst>
                                          <p:attrName>style.visibility</p:attrName>
                                        </p:attrNameLst>
                                      </p:cBhvr>
                                      <p:to>
                                        <p:strVal val="visible"/>
                                      </p:to>
                                    </p:set>
                                    <p:anim calcmode="lin" valueType="num">
                                      <p:cBhvr additive="base">
                                        <p:cTn id="7" dur="500" fill="hold"/>
                                        <p:tgtEl>
                                          <p:spTgt spid="6152"/>
                                        </p:tgtEl>
                                        <p:attrNameLst>
                                          <p:attrName>ppt_x</p:attrName>
                                        </p:attrNameLst>
                                      </p:cBhvr>
                                      <p:tavLst>
                                        <p:tav tm="0">
                                          <p:val>
                                            <p:strVal val="#ppt_x"/>
                                          </p:val>
                                        </p:tav>
                                        <p:tav tm="100000">
                                          <p:val>
                                            <p:strVal val="#ppt_x"/>
                                          </p:val>
                                        </p:tav>
                                      </p:tavLst>
                                    </p:anim>
                                    <p:anim calcmode="lin" valueType="num">
                                      <p:cBhvr additive="base">
                                        <p:cTn id="8" dur="500" fill="hold"/>
                                        <p:tgtEl>
                                          <p:spTgt spid="615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6151">
                                            <p:txEl>
                                              <p:pRg st="0" end="0"/>
                                            </p:txEl>
                                          </p:spTgt>
                                        </p:tgtEl>
                                        <p:attrNameLst>
                                          <p:attrName>style.visibility</p:attrName>
                                        </p:attrNameLst>
                                      </p:cBhvr>
                                      <p:to>
                                        <p:strVal val="visible"/>
                                      </p:to>
                                    </p:set>
                                    <p:anim calcmode="lin" valueType="num">
                                      <p:cBhvr>
                                        <p:cTn id="12" dur="500" fill="hold"/>
                                        <p:tgtEl>
                                          <p:spTgt spid="6151">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151">
                                            <p:txEl>
                                              <p:pRg st="0" end="0"/>
                                            </p:txEl>
                                          </p:spTgt>
                                        </p:tgtEl>
                                        <p:attrNameLst>
                                          <p:attrName>ppt_h</p:attrName>
                                        </p:attrNameLst>
                                      </p:cBhvr>
                                      <p:tavLst>
                                        <p:tav tm="0">
                                          <p:val>
                                            <p:strVal val="#ppt_h"/>
                                          </p:val>
                                        </p:tav>
                                        <p:tav tm="100000">
                                          <p:val>
                                            <p:strVal val="#ppt_h"/>
                                          </p:val>
                                        </p:tav>
                                      </p:tavLst>
                                    </p:anim>
                                  </p:childTnLst>
                                </p:cTn>
                              </p:par>
                              <p:par>
                                <p:cTn id="14" presetID="17" presetClass="entr" presetSubtype="10" fill="hold" grpId="0" nodeType="withEffect">
                                  <p:stCondLst>
                                    <p:cond delay="0"/>
                                  </p:stCondLst>
                                  <p:childTnLst>
                                    <p:set>
                                      <p:cBhvr>
                                        <p:cTn id="15" dur="1" fill="hold">
                                          <p:stCondLst>
                                            <p:cond delay="0"/>
                                          </p:stCondLst>
                                        </p:cTn>
                                        <p:tgtEl>
                                          <p:spTgt spid="6151">
                                            <p:txEl>
                                              <p:pRg st="1" end="1"/>
                                            </p:txEl>
                                          </p:spTgt>
                                        </p:tgtEl>
                                        <p:attrNameLst>
                                          <p:attrName>style.visibility</p:attrName>
                                        </p:attrNameLst>
                                      </p:cBhvr>
                                      <p:to>
                                        <p:strVal val="visible"/>
                                      </p:to>
                                    </p:set>
                                    <p:anim calcmode="lin" valueType="num">
                                      <p:cBhvr>
                                        <p:cTn id="16" dur="500" fill="hold"/>
                                        <p:tgtEl>
                                          <p:spTgt spid="6151">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6151">
                                            <p:txEl>
                                              <p:pRg st="1" end="1"/>
                                            </p:txEl>
                                          </p:spTgt>
                                        </p:tgtEl>
                                        <p:attrNameLst>
                                          <p:attrName>ppt_h</p:attrName>
                                        </p:attrNameLst>
                                      </p:cBhvr>
                                      <p:tavLst>
                                        <p:tav tm="0">
                                          <p:val>
                                            <p:strVal val="#ppt_h"/>
                                          </p:val>
                                        </p:tav>
                                        <p:tav tm="100000">
                                          <p:val>
                                            <p:strVal val="#ppt_h"/>
                                          </p:val>
                                        </p:tav>
                                      </p:tavLst>
                                    </p:anim>
                                  </p:childTnLst>
                                </p:cTn>
                              </p:par>
                              <p:par>
                                <p:cTn id="18" presetID="17" presetClass="entr" presetSubtype="10" fill="hold" grpId="0" nodeType="withEffect">
                                  <p:stCondLst>
                                    <p:cond delay="0"/>
                                  </p:stCondLst>
                                  <p:childTnLst>
                                    <p:set>
                                      <p:cBhvr>
                                        <p:cTn id="19" dur="1" fill="hold">
                                          <p:stCondLst>
                                            <p:cond delay="0"/>
                                          </p:stCondLst>
                                        </p:cTn>
                                        <p:tgtEl>
                                          <p:spTgt spid="6151">
                                            <p:txEl>
                                              <p:pRg st="2" end="2"/>
                                            </p:txEl>
                                          </p:spTgt>
                                        </p:tgtEl>
                                        <p:attrNameLst>
                                          <p:attrName>style.visibility</p:attrName>
                                        </p:attrNameLst>
                                      </p:cBhvr>
                                      <p:to>
                                        <p:strVal val="visible"/>
                                      </p:to>
                                    </p:set>
                                    <p:anim calcmode="lin" valueType="num">
                                      <p:cBhvr>
                                        <p:cTn id="20" dur="500" fill="hold"/>
                                        <p:tgtEl>
                                          <p:spTgt spid="6151">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6151">
                                            <p:txEl>
                                              <p:pRg st="2" end="2"/>
                                            </p:txEl>
                                          </p:spTgt>
                                        </p:tgtEl>
                                        <p:attrNameLst>
                                          <p:attrName>ppt_h</p:attrName>
                                        </p:attrNameLst>
                                      </p:cBhvr>
                                      <p:tavLst>
                                        <p:tav tm="0">
                                          <p:val>
                                            <p:strVal val="#ppt_h"/>
                                          </p:val>
                                        </p:tav>
                                        <p:tav tm="100000">
                                          <p:val>
                                            <p:strVal val="#ppt_h"/>
                                          </p:val>
                                        </p:tav>
                                      </p:tavLst>
                                    </p:anim>
                                  </p:childTnLst>
                                </p:cTn>
                              </p:par>
                              <p:par>
                                <p:cTn id="22" presetID="17" presetClass="entr" presetSubtype="10" fill="hold" grpId="0" nodeType="withEffect">
                                  <p:stCondLst>
                                    <p:cond delay="0"/>
                                  </p:stCondLst>
                                  <p:childTnLst>
                                    <p:set>
                                      <p:cBhvr>
                                        <p:cTn id="23" dur="1" fill="hold">
                                          <p:stCondLst>
                                            <p:cond delay="0"/>
                                          </p:stCondLst>
                                        </p:cTn>
                                        <p:tgtEl>
                                          <p:spTgt spid="6151">
                                            <p:txEl>
                                              <p:pRg st="3" end="3"/>
                                            </p:txEl>
                                          </p:spTgt>
                                        </p:tgtEl>
                                        <p:attrNameLst>
                                          <p:attrName>style.visibility</p:attrName>
                                        </p:attrNameLst>
                                      </p:cBhvr>
                                      <p:to>
                                        <p:strVal val="visible"/>
                                      </p:to>
                                    </p:set>
                                    <p:anim calcmode="lin" valueType="num">
                                      <p:cBhvr>
                                        <p:cTn id="24" dur="500" fill="hold"/>
                                        <p:tgtEl>
                                          <p:spTgt spid="6151">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6151">
                                            <p:txEl>
                                              <p:pRg st="3" end="3"/>
                                            </p:txEl>
                                          </p:spTgt>
                                        </p:tgtEl>
                                        <p:attrNameLst>
                                          <p:attrName>ppt_h</p:attrName>
                                        </p:attrNameLst>
                                      </p:cBhvr>
                                      <p:tavLst>
                                        <p:tav tm="0">
                                          <p:val>
                                            <p:strVal val="#ppt_h"/>
                                          </p:val>
                                        </p:tav>
                                        <p:tav tm="100000">
                                          <p:val>
                                            <p:strVal val="#ppt_h"/>
                                          </p:val>
                                        </p:tav>
                                      </p:tavLst>
                                    </p:anim>
                                  </p:childTnLst>
                                </p:cTn>
                              </p:par>
                              <p:par>
                                <p:cTn id="26" presetID="17" presetClass="entr" presetSubtype="10" fill="hold" grpId="0" nodeType="withEffect">
                                  <p:stCondLst>
                                    <p:cond delay="0"/>
                                  </p:stCondLst>
                                  <p:childTnLst>
                                    <p:set>
                                      <p:cBhvr>
                                        <p:cTn id="27" dur="1" fill="hold">
                                          <p:stCondLst>
                                            <p:cond delay="0"/>
                                          </p:stCondLst>
                                        </p:cTn>
                                        <p:tgtEl>
                                          <p:spTgt spid="6151">
                                            <p:txEl>
                                              <p:pRg st="4" end="4"/>
                                            </p:txEl>
                                          </p:spTgt>
                                        </p:tgtEl>
                                        <p:attrNameLst>
                                          <p:attrName>style.visibility</p:attrName>
                                        </p:attrNameLst>
                                      </p:cBhvr>
                                      <p:to>
                                        <p:strVal val="visible"/>
                                      </p:to>
                                    </p:set>
                                    <p:anim calcmode="lin" valueType="num">
                                      <p:cBhvr>
                                        <p:cTn id="28" dur="500" fill="hold"/>
                                        <p:tgtEl>
                                          <p:spTgt spid="6151">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6151">
                                            <p:txEl>
                                              <p:pRg st="4" end="4"/>
                                            </p:txEl>
                                          </p:spTgt>
                                        </p:tgtEl>
                                        <p:attrNameLst>
                                          <p:attrName>ppt_h</p:attrName>
                                        </p:attrNameLst>
                                      </p:cBhvr>
                                      <p:tavLst>
                                        <p:tav tm="0">
                                          <p:val>
                                            <p:strVal val="#ppt_h"/>
                                          </p:val>
                                        </p:tav>
                                        <p:tav tm="100000">
                                          <p:val>
                                            <p:strVal val="#ppt_h"/>
                                          </p:val>
                                        </p:tav>
                                      </p:tavLst>
                                    </p:anim>
                                  </p:childTnLst>
                                </p:cTn>
                              </p:par>
                              <p:par>
                                <p:cTn id="30" presetID="17" presetClass="entr" presetSubtype="10" fill="hold" grpId="0" nodeType="withEffect">
                                  <p:stCondLst>
                                    <p:cond delay="0"/>
                                  </p:stCondLst>
                                  <p:childTnLst>
                                    <p:set>
                                      <p:cBhvr>
                                        <p:cTn id="31" dur="1" fill="hold">
                                          <p:stCondLst>
                                            <p:cond delay="0"/>
                                          </p:stCondLst>
                                        </p:cTn>
                                        <p:tgtEl>
                                          <p:spTgt spid="6151">
                                            <p:txEl>
                                              <p:pRg st="5" end="5"/>
                                            </p:txEl>
                                          </p:spTgt>
                                        </p:tgtEl>
                                        <p:attrNameLst>
                                          <p:attrName>style.visibility</p:attrName>
                                        </p:attrNameLst>
                                      </p:cBhvr>
                                      <p:to>
                                        <p:strVal val="visible"/>
                                      </p:to>
                                    </p:set>
                                    <p:anim calcmode="lin" valueType="num">
                                      <p:cBhvr>
                                        <p:cTn id="32" dur="500" fill="hold"/>
                                        <p:tgtEl>
                                          <p:spTgt spid="6151">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6151">
                                            <p:txEl>
                                              <p:pRg st="5" end="5"/>
                                            </p:txEl>
                                          </p:spTgt>
                                        </p:tgtEl>
                                        <p:attrNameLst>
                                          <p:attrName>ppt_h</p:attrName>
                                        </p:attrNameLst>
                                      </p:cBhvr>
                                      <p:tavLst>
                                        <p:tav tm="0">
                                          <p:val>
                                            <p:strVal val="#ppt_h"/>
                                          </p:val>
                                        </p:tav>
                                        <p:tav tm="100000">
                                          <p:val>
                                            <p:strVal val="#ppt_h"/>
                                          </p:val>
                                        </p:tav>
                                      </p:tavLst>
                                    </p:anim>
                                  </p:childTnLst>
                                </p:cTn>
                              </p:par>
                              <p:par>
                                <p:cTn id="34" presetID="17" presetClass="entr" presetSubtype="10" fill="hold" grpId="0" nodeType="withEffect">
                                  <p:stCondLst>
                                    <p:cond delay="0"/>
                                  </p:stCondLst>
                                  <p:childTnLst>
                                    <p:set>
                                      <p:cBhvr>
                                        <p:cTn id="35" dur="1" fill="hold">
                                          <p:stCondLst>
                                            <p:cond delay="0"/>
                                          </p:stCondLst>
                                        </p:cTn>
                                        <p:tgtEl>
                                          <p:spTgt spid="6151">
                                            <p:txEl>
                                              <p:pRg st="6" end="6"/>
                                            </p:txEl>
                                          </p:spTgt>
                                        </p:tgtEl>
                                        <p:attrNameLst>
                                          <p:attrName>style.visibility</p:attrName>
                                        </p:attrNameLst>
                                      </p:cBhvr>
                                      <p:to>
                                        <p:strVal val="visible"/>
                                      </p:to>
                                    </p:set>
                                    <p:anim calcmode="lin" valueType="num">
                                      <p:cBhvr>
                                        <p:cTn id="36" dur="500" fill="hold"/>
                                        <p:tgtEl>
                                          <p:spTgt spid="6151">
                                            <p:txEl>
                                              <p:pRg st="6" end="6"/>
                                            </p:txEl>
                                          </p:spTgt>
                                        </p:tgtEl>
                                        <p:attrNameLst>
                                          <p:attrName>ppt_w</p:attrName>
                                        </p:attrNameLst>
                                      </p:cBhvr>
                                      <p:tavLst>
                                        <p:tav tm="0">
                                          <p:val>
                                            <p:fltVal val="0"/>
                                          </p:val>
                                        </p:tav>
                                        <p:tav tm="100000">
                                          <p:val>
                                            <p:strVal val="#ppt_w"/>
                                          </p:val>
                                        </p:tav>
                                      </p:tavLst>
                                    </p:anim>
                                    <p:anim calcmode="lin" valueType="num">
                                      <p:cBhvr>
                                        <p:cTn id="37" dur="500" fill="hold"/>
                                        <p:tgtEl>
                                          <p:spTgt spid="6151">
                                            <p:txEl>
                                              <p:pRg st="6" end="6"/>
                                            </p:txEl>
                                          </p:spTgt>
                                        </p:tgtEl>
                                        <p:attrNameLst>
                                          <p:attrName>ppt_h</p:attrName>
                                        </p:attrNameLst>
                                      </p:cBhvr>
                                      <p:tavLst>
                                        <p:tav tm="0">
                                          <p:val>
                                            <p:strVal val="#ppt_h"/>
                                          </p:val>
                                        </p:tav>
                                        <p:tav tm="100000">
                                          <p:val>
                                            <p:strVal val="#ppt_h"/>
                                          </p:val>
                                        </p:tav>
                                      </p:tavLst>
                                    </p:anim>
                                  </p:childTnLst>
                                </p:cTn>
                              </p:par>
                              <p:par>
                                <p:cTn id="38" presetID="17" presetClass="entr" presetSubtype="10" fill="hold" grpId="0" nodeType="withEffect">
                                  <p:stCondLst>
                                    <p:cond delay="0"/>
                                  </p:stCondLst>
                                  <p:childTnLst>
                                    <p:set>
                                      <p:cBhvr>
                                        <p:cTn id="39" dur="1" fill="hold">
                                          <p:stCondLst>
                                            <p:cond delay="0"/>
                                          </p:stCondLst>
                                        </p:cTn>
                                        <p:tgtEl>
                                          <p:spTgt spid="6151">
                                            <p:txEl>
                                              <p:pRg st="7" end="7"/>
                                            </p:txEl>
                                          </p:spTgt>
                                        </p:tgtEl>
                                        <p:attrNameLst>
                                          <p:attrName>style.visibility</p:attrName>
                                        </p:attrNameLst>
                                      </p:cBhvr>
                                      <p:to>
                                        <p:strVal val="visible"/>
                                      </p:to>
                                    </p:set>
                                    <p:anim calcmode="lin" valueType="num">
                                      <p:cBhvr>
                                        <p:cTn id="40" dur="500" fill="hold"/>
                                        <p:tgtEl>
                                          <p:spTgt spid="6151">
                                            <p:txEl>
                                              <p:pRg st="7" end="7"/>
                                            </p:txEl>
                                          </p:spTgt>
                                        </p:tgtEl>
                                        <p:attrNameLst>
                                          <p:attrName>ppt_w</p:attrName>
                                        </p:attrNameLst>
                                      </p:cBhvr>
                                      <p:tavLst>
                                        <p:tav tm="0">
                                          <p:val>
                                            <p:fltVal val="0"/>
                                          </p:val>
                                        </p:tav>
                                        <p:tav tm="100000">
                                          <p:val>
                                            <p:strVal val="#ppt_w"/>
                                          </p:val>
                                        </p:tav>
                                      </p:tavLst>
                                    </p:anim>
                                    <p:anim calcmode="lin" valueType="num">
                                      <p:cBhvr>
                                        <p:cTn id="41" dur="500" fill="hold"/>
                                        <p:tgtEl>
                                          <p:spTgt spid="6151">
                                            <p:txEl>
                                              <p:pRg st="7" end="7"/>
                                            </p:txEl>
                                          </p:spTgt>
                                        </p:tgtEl>
                                        <p:attrNameLst>
                                          <p:attrName>ppt_h</p:attrName>
                                        </p:attrNameLst>
                                      </p:cBhvr>
                                      <p:tavLst>
                                        <p:tav tm="0">
                                          <p:val>
                                            <p:strVal val="#ppt_h"/>
                                          </p:val>
                                        </p:tav>
                                        <p:tav tm="100000">
                                          <p:val>
                                            <p:strVal val="#ppt_h"/>
                                          </p:val>
                                        </p:tav>
                                      </p:tavLst>
                                    </p:anim>
                                  </p:childTnLst>
                                </p:cTn>
                              </p:par>
                              <p:par>
                                <p:cTn id="42" presetID="17" presetClass="entr" presetSubtype="10" fill="hold" grpId="0" nodeType="withEffect">
                                  <p:stCondLst>
                                    <p:cond delay="0"/>
                                  </p:stCondLst>
                                  <p:childTnLst>
                                    <p:set>
                                      <p:cBhvr>
                                        <p:cTn id="43" dur="1" fill="hold">
                                          <p:stCondLst>
                                            <p:cond delay="0"/>
                                          </p:stCondLst>
                                        </p:cTn>
                                        <p:tgtEl>
                                          <p:spTgt spid="6151">
                                            <p:txEl>
                                              <p:pRg st="8" end="8"/>
                                            </p:txEl>
                                          </p:spTgt>
                                        </p:tgtEl>
                                        <p:attrNameLst>
                                          <p:attrName>style.visibility</p:attrName>
                                        </p:attrNameLst>
                                      </p:cBhvr>
                                      <p:to>
                                        <p:strVal val="visible"/>
                                      </p:to>
                                    </p:set>
                                    <p:anim calcmode="lin" valueType="num">
                                      <p:cBhvr>
                                        <p:cTn id="44" dur="500" fill="hold"/>
                                        <p:tgtEl>
                                          <p:spTgt spid="6151">
                                            <p:txEl>
                                              <p:pRg st="8" end="8"/>
                                            </p:txEl>
                                          </p:spTgt>
                                        </p:tgtEl>
                                        <p:attrNameLst>
                                          <p:attrName>ppt_w</p:attrName>
                                        </p:attrNameLst>
                                      </p:cBhvr>
                                      <p:tavLst>
                                        <p:tav tm="0">
                                          <p:val>
                                            <p:fltVal val="0"/>
                                          </p:val>
                                        </p:tav>
                                        <p:tav tm="100000">
                                          <p:val>
                                            <p:strVal val="#ppt_w"/>
                                          </p:val>
                                        </p:tav>
                                      </p:tavLst>
                                    </p:anim>
                                    <p:anim calcmode="lin" valueType="num">
                                      <p:cBhvr>
                                        <p:cTn id="45" dur="500" fill="hold"/>
                                        <p:tgtEl>
                                          <p:spTgt spid="6151">
                                            <p:txEl>
                                              <p:pRg st="8" end="8"/>
                                            </p:txEl>
                                          </p:spTgt>
                                        </p:tgtEl>
                                        <p:attrNameLst>
                                          <p:attrName>ppt_h</p:attrName>
                                        </p:attrNameLst>
                                      </p:cBhvr>
                                      <p:tavLst>
                                        <p:tav tm="0">
                                          <p:val>
                                            <p:strVal val="#ppt_h"/>
                                          </p:val>
                                        </p:tav>
                                        <p:tav tm="100000">
                                          <p:val>
                                            <p:strVal val="#ppt_h"/>
                                          </p:val>
                                        </p:tav>
                                      </p:tavLst>
                                    </p:anim>
                                  </p:childTnLst>
                                </p:cTn>
                              </p:par>
                              <p:par>
                                <p:cTn id="46" presetID="17" presetClass="entr" presetSubtype="10" fill="hold" grpId="0" nodeType="withEffect">
                                  <p:stCondLst>
                                    <p:cond delay="0"/>
                                  </p:stCondLst>
                                  <p:childTnLst>
                                    <p:set>
                                      <p:cBhvr>
                                        <p:cTn id="47" dur="1" fill="hold">
                                          <p:stCondLst>
                                            <p:cond delay="0"/>
                                          </p:stCondLst>
                                        </p:cTn>
                                        <p:tgtEl>
                                          <p:spTgt spid="6151">
                                            <p:txEl>
                                              <p:pRg st="9" end="9"/>
                                            </p:txEl>
                                          </p:spTgt>
                                        </p:tgtEl>
                                        <p:attrNameLst>
                                          <p:attrName>style.visibility</p:attrName>
                                        </p:attrNameLst>
                                      </p:cBhvr>
                                      <p:to>
                                        <p:strVal val="visible"/>
                                      </p:to>
                                    </p:set>
                                    <p:anim calcmode="lin" valueType="num">
                                      <p:cBhvr>
                                        <p:cTn id="48" dur="500" fill="hold"/>
                                        <p:tgtEl>
                                          <p:spTgt spid="6151">
                                            <p:txEl>
                                              <p:pRg st="9" end="9"/>
                                            </p:txEl>
                                          </p:spTgt>
                                        </p:tgtEl>
                                        <p:attrNameLst>
                                          <p:attrName>ppt_w</p:attrName>
                                        </p:attrNameLst>
                                      </p:cBhvr>
                                      <p:tavLst>
                                        <p:tav tm="0">
                                          <p:val>
                                            <p:fltVal val="0"/>
                                          </p:val>
                                        </p:tav>
                                        <p:tav tm="100000">
                                          <p:val>
                                            <p:strVal val="#ppt_w"/>
                                          </p:val>
                                        </p:tav>
                                      </p:tavLst>
                                    </p:anim>
                                    <p:anim calcmode="lin" valueType="num">
                                      <p:cBhvr>
                                        <p:cTn id="49" dur="500" fill="hold"/>
                                        <p:tgtEl>
                                          <p:spTgt spid="6151">
                                            <p:txEl>
                                              <p:pRg st="9" end="9"/>
                                            </p:txEl>
                                          </p:spTgt>
                                        </p:tgtEl>
                                        <p:attrNameLst>
                                          <p:attrName>ppt_h</p:attrName>
                                        </p:attrNameLst>
                                      </p:cBhvr>
                                      <p:tavLst>
                                        <p:tav tm="0">
                                          <p:val>
                                            <p:strVal val="#ppt_h"/>
                                          </p:val>
                                        </p:tav>
                                        <p:tav tm="100000">
                                          <p:val>
                                            <p:strVal val="#ppt_h"/>
                                          </p:val>
                                        </p:tav>
                                      </p:tavLst>
                                    </p:anim>
                                  </p:childTnLst>
                                </p:cTn>
                              </p:par>
                              <p:par>
                                <p:cTn id="50" presetID="17" presetClass="entr" presetSubtype="10" fill="hold" grpId="0" nodeType="withEffect">
                                  <p:stCondLst>
                                    <p:cond delay="0"/>
                                  </p:stCondLst>
                                  <p:childTnLst>
                                    <p:set>
                                      <p:cBhvr>
                                        <p:cTn id="51" dur="1" fill="hold">
                                          <p:stCondLst>
                                            <p:cond delay="0"/>
                                          </p:stCondLst>
                                        </p:cTn>
                                        <p:tgtEl>
                                          <p:spTgt spid="6151">
                                            <p:txEl>
                                              <p:pRg st="10" end="10"/>
                                            </p:txEl>
                                          </p:spTgt>
                                        </p:tgtEl>
                                        <p:attrNameLst>
                                          <p:attrName>style.visibility</p:attrName>
                                        </p:attrNameLst>
                                      </p:cBhvr>
                                      <p:to>
                                        <p:strVal val="visible"/>
                                      </p:to>
                                    </p:set>
                                    <p:anim calcmode="lin" valueType="num">
                                      <p:cBhvr>
                                        <p:cTn id="52" dur="500" fill="hold"/>
                                        <p:tgtEl>
                                          <p:spTgt spid="6151">
                                            <p:txEl>
                                              <p:pRg st="10" end="10"/>
                                            </p:txEl>
                                          </p:spTgt>
                                        </p:tgtEl>
                                        <p:attrNameLst>
                                          <p:attrName>ppt_w</p:attrName>
                                        </p:attrNameLst>
                                      </p:cBhvr>
                                      <p:tavLst>
                                        <p:tav tm="0">
                                          <p:val>
                                            <p:fltVal val="0"/>
                                          </p:val>
                                        </p:tav>
                                        <p:tav tm="100000">
                                          <p:val>
                                            <p:strVal val="#ppt_w"/>
                                          </p:val>
                                        </p:tav>
                                      </p:tavLst>
                                    </p:anim>
                                    <p:anim calcmode="lin" valueType="num">
                                      <p:cBhvr>
                                        <p:cTn id="53" dur="500" fill="hold"/>
                                        <p:tgtEl>
                                          <p:spTgt spid="6151">
                                            <p:txEl>
                                              <p:pRg st="10" end="10"/>
                                            </p:txEl>
                                          </p:spTgt>
                                        </p:tgtEl>
                                        <p:attrNameLst>
                                          <p:attrName>ppt_h</p:attrName>
                                        </p:attrNameLst>
                                      </p:cBhvr>
                                      <p:tavLst>
                                        <p:tav tm="0">
                                          <p:val>
                                            <p:strVal val="#ppt_h"/>
                                          </p:val>
                                        </p:tav>
                                        <p:tav tm="100000">
                                          <p:val>
                                            <p:strVal val="#ppt_h"/>
                                          </p:val>
                                        </p:tav>
                                      </p:tavLst>
                                    </p:anim>
                                  </p:childTnLst>
                                </p:cTn>
                              </p:par>
                              <p:par>
                                <p:cTn id="54" presetID="17" presetClass="entr" presetSubtype="10" fill="hold" grpId="0" nodeType="withEffect">
                                  <p:stCondLst>
                                    <p:cond delay="0"/>
                                  </p:stCondLst>
                                  <p:childTnLst>
                                    <p:set>
                                      <p:cBhvr>
                                        <p:cTn id="55" dur="1" fill="hold">
                                          <p:stCondLst>
                                            <p:cond delay="0"/>
                                          </p:stCondLst>
                                        </p:cTn>
                                        <p:tgtEl>
                                          <p:spTgt spid="6151">
                                            <p:txEl>
                                              <p:pRg st="11" end="11"/>
                                            </p:txEl>
                                          </p:spTgt>
                                        </p:tgtEl>
                                        <p:attrNameLst>
                                          <p:attrName>style.visibility</p:attrName>
                                        </p:attrNameLst>
                                      </p:cBhvr>
                                      <p:to>
                                        <p:strVal val="visible"/>
                                      </p:to>
                                    </p:set>
                                    <p:anim calcmode="lin" valueType="num">
                                      <p:cBhvr>
                                        <p:cTn id="56" dur="500" fill="hold"/>
                                        <p:tgtEl>
                                          <p:spTgt spid="6151">
                                            <p:txEl>
                                              <p:pRg st="11" end="11"/>
                                            </p:txEl>
                                          </p:spTgt>
                                        </p:tgtEl>
                                        <p:attrNameLst>
                                          <p:attrName>ppt_w</p:attrName>
                                        </p:attrNameLst>
                                      </p:cBhvr>
                                      <p:tavLst>
                                        <p:tav tm="0">
                                          <p:val>
                                            <p:fltVal val="0"/>
                                          </p:val>
                                        </p:tav>
                                        <p:tav tm="100000">
                                          <p:val>
                                            <p:strVal val="#ppt_w"/>
                                          </p:val>
                                        </p:tav>
                                      </p:tavLst>
                                    </p:anim>
                                    <p:anim calcmode="lin" valueType="num">
                                      <p:cBhvr>
                                        <p:cTn id="57" dur="500" fill="hold"/>
                                        <p:tgtEl>
                                          <p:spTgt spid="6151">
                                            <p:txEl>
                                              <p:pRg st="11" end="11"/>
                                            </p:txEl>
                                          </p:spTgt>
                                        </p:tgtEl>
                                        <p:attrNameLst>
                                          <p:attrName>ppt_h</p:attrName>
                                        </p:attrNameLst>
                                      </p:cBhvr>
                                      <p:tavLst>
                                        <p:tav tm="0">
                                          <p:val>
                                            <p:strVal val="#ppt_h"/>
                                          </p:val>
                                        </p:tav>
                                        <p:tav tm="100000">
                                          <p:val>
                                            <p:strVal val="#ppt_h"/>
                                          </p:val>
                                        </p:tav>
                                      </p:tavLst>
                                    </p:anim>
                                  </p:childTnLst>
                                </p:cTn>
                              </p:par>
                              <p:par>
                                <p:cTn id="58" presetID="17" presetClass="entr" presetSubtype="10" fill="hold" grpId="0" nodeType="withEffect">
                                  <p:stCondLst>
                                    <p:cond delay="0"/>
                                  </p:stCondLst>
                                  <p:childTnLst>
                                    <p:set>
                                      <p:cBhvr>
                                        <p:cTn id="59" dur="1" fill="hold">
                                          <p:stCondLst>
                                            <p:cond delay="0"/>
                                          </p:stCondLst>
                                        </p:cTn>
                                        <p:tgtEl>
                                          <p:spTgt spid="6151">
                                            <p:txEl>
                                              <p:pRg st="12" end="12"/>
                                            </p:txEl>
                                          </p:spTgt>
                                        </p:tgtEl>
                                        <p:attrNameLst>
                                          <p:attrName>style.visibility</p:attrName>
                                        </p:attrNameLst>
                                      </p:cBhvr>
                                      <p:to>
                                        <p:strVal val="visible"/>
                                      </p:to>
                                    </p:set>
                                    <p:anim calcmode="lin" valueType="num">
                                      <p:cBhvr>
                                        <p:cTn id="60" dur="500" fill="hold"/>
                                        <p:tgtEl>
                                          <p:spTgt spid="6151">
                                            <p:txEl>
                                              <p:pRg st="12" end="12"/>
                                            </p:txEl>
                                          </p:spTgt>
                                        </p:tgtEl>
                                        <p:attrNameLst>
                                          <p:attrName>ppt_w</p:attrName>
                                        </p:attrNameLst>
                                      </p:cBhvr>
                                      <p:tavLst>
                                        <p:tav tm="0">
                                          <p:val>
                                            <p:fltVal val="0"/>
                                          </p:val>
                                        </p:tav>
                                        <p:tav tm="100000">
                                          <p:val>
                                            <p:strVal val="#ppt_w"/>
                                          </p:val>
                                        </p:tav>
                                      </p:tavLst>
                                    </p:anim>
                                    <p:anim calcmode="lin" valueType="num">
                                      <p:cBhvr>
                                        <p:cTn id="61" dur="500" fill="hold"/>
                                        <p:tgtEl>
                                          <p:spTgt spid="6151">
                                            <p:txEl>
                                              <p:pRg st="12" end="1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build="p" autoUpdateAnimBg="0" advAuto="0"/>
      <p:bldP spid="6152"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534400" cy="1143000"/>
          </a:xfrm>
        </p:spPr>
        <p:txBody>
          <a:bodyPr/>
          <a:lstStyle/>
          <a:p>
            <a:pPr algn="ctr">
              <a:defRPr/>
            </a:pPr>
            <a:r>
              <a:rPr lang="en-US" sz="2800" dirty="0" smtClean="0">
                <a:latin typeface="Times New Roman"/>
                <a:cs typeface="Times New Roman"/>
              </a:rPr>
              <a:t>Figure 1, Fiberglass  90 degree plain weave</a:t>
            </a:r>
            <a:endParaRPr lang="en-US" sz="2800" dirty="0">
              <a:latin typeface="Times New Roman"/>
              <a:cs typeface="Times New Roman"/>
            </a:endParaRPr>
          </a:p>
        </p:txBody>
      </p:sp>
      <p:pic>
        <p:nvPicPr>
          <p:cNvPr id="4" name="Content Placeholder 3" descr="IMG_0172.jpg"/>
          <p:cNvPicPr>
            <a:picLocks noGrp="1" noChangeAspect="1"/>
          </p:cNvPicPr>
          <p:nvPr>
            <p:ph idx="1"/>
          </p:nvPr>
        </p:nvPicPr>
        <p:blipFill>
          <a:blip r:embed="rId2">
            <a:extLst>
              <a:ext uri="{28A0092B-C50C-407E-A947-70E740481C1C}">
                <a14:useLocalDpi xmlns:a14="http://schemas.microsoft.com/office/drawing/2010/main" val="0"/>
              </a:ext>
            </a:extLst>
          </a:blip>
          <a:srcRect t="24688" b="24688"/>
          <a:stretch>
            <a:fillRect/>
          </a:stretch>
        </p:blipFill>
        <p:spPr>
          <a:xfrm>
            <a:off x="1676400" y="1828800"/>
            <a:ext cx="6096000" cy="41148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09600"/>
            <a:ext cx="8763000" cy="1143000"/>
          </a:xfrm>
        </p:spPr>
        <p:txBody>
          <a:bodyPr/>
          <a:lstStyle/>
          <a:p>
            <a:pPr algn="ctr">
              <a:defRPr/>
            </a:pPr>
            <a:r>
              <a:rPr lang="en-US" sz="2800" dirty="0" smtClean="0">
                <a:latin typeface="Times New Roman"/>
                <a:cs typeface="Times New Roman"/>
              </a:rPr>
              <a:t>Figure 2, Carbon - 90 degree plain weave</a:t>
            </a:r>
            <a:endParaRPr lang="en-US" sz="2800" dirty="0">
              <a:latin typeface="Times New Roman"/>
              <a:cs typeface="Times New Roman"/>
            </a:endParaRPr>
          </a:p>
        </p:txBody>
      </p:sp>
      <p:pic>
        <p:nvPicPr>
          <p:cNvPr id="4" name="Content Placeholder 3" descr="IMG_0175.jpg"/>
          <p:cNvPicPr>
            <a:picLocks noGrp="1" noChangeAspect="1"/>
          </p:cNvPicPr>
          <p:nvPr>
            <p:ph idx="1"/>
          </p:nvPr>
        </p:nvPicPr>
        <p:blipFill>
          <a:blip r:embed="rId2">
            <a:extLst>
              <a:ext uri="{28A0092B-C50C-407E-A947-70E740481C1C}">
                <a14:useLocalDpi xmlns:a14="http://schemas.microsoft.com/office/drawing/2010/main" val="0"/>
              </a:ext>
            </a:extLst>
          </a:blip>
          <a:srcRect t="25000" b="25000"/>
          <a:stretch>
            <a:fillRect/>
          </a:stretch>
        </p:blipFill>
        <p:spPr>
          <a:xfrm>
            <a:off x="1524000" y="1752600"/>
            <a:ext cx="6172200" cy="41148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09600"/>
            <a:ext cx="8763000" cy="1143000"/>
          </a:xfrm>
        </p:spPr>
        <p:txBody>
          <a:bodyPr/>
          <a:lstStyle/>
          <a:p>
            <a:pPr algn="ctr">
              <a:defRPr/>
            </a:pPr>
            <a:r>
              <a:rPr lang="en-US" sz="2800" dirty="0" smtClean="0">
                <a:latin typeface="Times New Roman"/>
                <a:cs typeface="Times New Roman"/>
              </a:rPr>
              <a:t>Figure 3, Carbon Tubular </a:t>
            </a:r>
            <a:r>
              <a:rPr lang="en-US" sz="2800" dirty="0">
                <a:latin typeface="Times New Roman"/>
                <a:cs typeface="Times New Roman"/>
              </a:rPr>
              <a:t>B</a:t>
            </a:r>
            <a:r>
              <a:rPr lang="en-US" sz="2800" dirty="0" smtClean="0">
                <a:latin typeface="Times New Roman"/>
                <a:cs typeface="Times New Roman"/>
              </a:rPr>
              <a:t>raid</a:t>
            </a:r>
            <a:endParaRPr lang="en-US" sz="2800" dirty="0">
              <a:latin typeface="Times New Roman"/>
              <a:cs typeface="Times New Roman"/>
            </a:endParaRPr>
          </a:p>
        </p:txBody>
      </p:sp>
      <p:pic>
        <p:nvPicPr>
          <p:cNvPr id="9" name="Content Placeholder 8" descr="IMG_0178.jpg"/>
          <p:cNvPicPr>
            <a:picLocks noGrp="1" noChangeAspect="1"/>
          </p:cNvPicPr>
          <p:nvPr>
            <p:ph idx="1"/>
          </p:nvPr>
        </p:nvPicPr>
        <p:blipFill>
          <a:blip r:embed="rId2">
            <a:extLst>
              <a:ext uri="{28A0092B-C50C-407E-A947-70E740481C1C}">
                <a14:useLocalDpi xmlns:a14="http://schemas.microsoft.com/office/drawing/2010/main" val="0"/>
              </a:ext>
            </a:extLst>
          </a:blip>
          <a:srcRect t="5000" b="5000"/>
          <a:stretch>
            <a:fillRect/>
          </a:stretch>
        </p:blipFill>
        <p:spPr>
          <a:xfrm>
            <a:off x="1295400" y="1981200"/>
            <a:ext cx="6096000" cy="4114800"/>
          </a:xfr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610600" cy="1143000"/>
          </a:xfrm>
        </p:spPr>
        <p:txBody>
          <a:bodyPr/>
          <a:lstStyle/>
          <a:p>
            <a:pPr algn="ctr">
              <a:defRPr/>
            </a:pPr>
            <a:r>
              <a:rPr lang="en-US" sz="2800" dirty="0" smtClean="0">
                <a:latin typeface="Times New Roman"/>
                <a:cs typeface="Times New Roman"/>
              </a:rPr>
              <a:t>Figure 4, Fiberglass Tubular </a:t>
            </a:r>
            <a:r>
              <a:rPr lang="en-US" sz="2800" dirty="0">
                <a:latin typeface="Times New Roman"/>
                <a:cs typeface="Times New Roman"/>
              </a:rPr>
              <a:t>B</a:t>
            </a:r>
            <a:r>
              <a:rPr lang="en-US" sz="2800" dirty="0" smtClean="0">
                <a:latin typeface="Times New Roman"/>
                <a:cs typeface="Times New Roman"/>
              </a:rPr>
              <a:t>raid</a:t>
            </a:r>
            <a:endParaRPr lang="en-US" sz="2800" dirty="0">
              <a:latin typeface="Times New Roman"/>
              <a:cs typeface="Times New Roman"/>
            </a:endParaRPr>
          </a:p>
        </p:txBody>
      </p:sp>
      <p:pic>
        <p:nvPicPr>
          <p:cNvPr id="4" name="Content Placeholder 3" descr="IMG_0196.jpg"/>
          <p:cNvPicPr>
            <a:picLocks noGrp="1" noChangeAspect="1"/>
          </p:cNvPicPr>
          <p:nvPr>
            <p:ph idx="1"/>
          </p:nvPr>
        </p:nvPicPr>
        <p:blipFill>
          <a:blip r:embed="rId2">
            <a:extLst>
              <a:ext uri="{28A0092B-C50C-407E-A947-70E740481C1C}">
                <a14:useLocalDpi xmlns:a14="http://schemas.microsoft.com/office/drawing/2010/main" val="0"/>
              </a:ext>
            </a:extLst>
          </a:blip>
          <a:srcRect t="24688" b="24688"/>
          <a:stretch>
            <a:fillRect/>
          </a:stretch>
        </p:blipFill>
        <p:spPr>
          <a:xfrm>
            <a:off x="1600200" y="1905000"/>
            <a:ext cx="6096000" cy="4114800"/>
          </a:xfr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15400" cy="2133600"/>
          </a:xfrm>
        </p:spPr>
        <p:txBody>
          <a:bodyPr/>
          <a:lstStyle/>
          <a:p>
            <a:pPr algn="ctr">
              <a:defRPr/>
            </a:pPr>
            <a:r>
              <a:rPr lang="en-US" sz="2800" dirty="0" smtClean="0">
                <a:latin typeface="Times New Roman"/>
                <a:cs typeface="Times New Roman"/>
              </a:rPr>
              <a:t>Figure 5,  a Rotational control DISASTER !</a:t>
            </a:r>
            <a:br>
              <a:rPr lang="en-US" sz="2800" dirty="0" smtClean="0">
                <a:latin typeface="Times New Roman"/>
                <a:cs typeface="Times New Roman"/>
              </a:rPr>
            </a:br>
            <a:r>
              <a:rPr lang="en-US" sz="2800" dirty="0">
                <a:latin typeface="Times New Roman"/>
                <a:cs typeface="Times New Roman"/>
              </a:rPr>
              <a:t/>
            </a:r>
            <a:br>
              <a:rPr lang="en-US" sz="2800" dirty="0">
                <a:latin typeface="Times New Roman"/>
                <a:cs typeface="Times New Roman"/>
              </a:rPr>
            </a:br>
            <a:r>
              <a:rPr lang="en-US" sz="2800" dirty="0" smtClean="0">
                <a:latin typeface="Times New Roman"/>
                <a:cs typeface="Times New Roman"/>
              </a:rPr>
              <a:t>Play the following Video</a:t>
            </a:r>
            <a:br>
              <a:rPr lang="en-US" sz="2800" dirty="0" smtClean="0">
                <a:latin typeface="Times New Roman"/>
                <a:cs typeface="Times New Roman"/>
              </a:rPr>
            </a:br>
            <a:r>
              <a:rPr lang="en-US" sz="2800" dirty="0">
                <a:latin typeface="Times New Roman"/>
                <a:cs typeface="Times New Roman"/>
              </a:rPr>
              <a:t/>
            </a:r>
            <a:br>
              <a:rPr lang="en-US" sz="2800" dirty="0">
                <a:latin typeface="Times New Roman"/>
                <a:cs typeface="Times New Roman"/>
              </a:rPr>
            </a:br>
            <a:r>
              <a:rPr lang="en-US" sz="1800" dirty="0" smtClean="0">
                <a:latin typeface="Times New Roman"/>
                <a:cs typeface="Times New Roman"/>
              </a:rPr>
              <a:t>Note the failure medio - laterally as indicated by the “white” stress lines in the plastic, during the proximal rotational movement </a:t>
            </a:r>
            <a:br>
              <a:rPr lang="en-US" sz="1800" dirty="0" smtClean="0">
                <a:latin typeface="Times New Roman"/>
                <a:cs typeface="Times New Roman"/>
              </a:rPr>
            </a:br>
            <a:r>
              <a:rPr lang="en-US" sz="1800" dirty="0" smtClean="0">
                <a:latin typeface="Times New Roman"/>
                <a:cs typeface="Times New Roman"/>
              </a:rPr>
              <a:t>of the calf section, </a:t>
            </a:r>
            <a:br>
              <a:rPr lang="en-US" sz="1800" dirty="0" smtClean="0">
                <a:latin typeface="Times New Roman"/>
                <a:cs typeface="Times New Roman"/>
              </a:rPr>
            </a:br>
            <a:r>
              <a:rPr lang="en-US" sz="1800" dirty="0" smtClean="0">
                <a:latin typeface="Times New Roman"/>
                <a:cs typeface="Times New Roman"/>
              </a:rPr>
              <a:t>then imagine this Orthosis on a patient when you are trying to control the subtaylor joint </a:t>
            </a:r>
            <a:br>
              <a:rPr lang="en-US" sz="1800" dirty="0" smtClean="0">
                <a:latin typeface="Times New Roman"/>
                <a:cs typeface="Times New Roman"/>
              </a:rPr>
            </a:br>
            <a:r>
              <a:rPr lang="en-US" sz="1800" dirty="0" smtClean="0">
                <a:latin typeface="Times New Roman"/>
                <a:cs typeface="Times New Roman"/>
              </a:rPr>
              <a:t>during a heel – toe gait attempt</a:t>
            </a:r>
            <a:endParaRPr lang="en-US" sz="1800" dirty="0">
              <a:latin typeface="Times New Roman"/>
              <a:cs typeface="Times New Roman"/>
            </a:endParaRPr>
          </a:p>
        </p:txBody>
      </p:sp>
      <p:pic>
        <p:nvPicPr>
          <p:cNvPr id="5" name="IMG_0187.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76600" y="2209800"/>
            <a:ext cx="2514600" cy="4470400"/>
          </a:xfr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Office\Templates\1033\Generic.pot</Template>
  <TotalTime>1276</TotalTime>
  <Words>3704</Words>
  <Application>Microsoft Macintosh PowerPoint</Application>
  <PresentationFormat>On-screen Show (4:3)</PresentationFormat>
  <Paragraphs>182</Paragraphs>
  <Slides>34</Slides>
  <Notes>2</Notes>
  <HiddenSlides>0</HiddenSlides>
  <MMClips>6</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Generic</vt:lpstr>
      <vt:lpstr> The Pros &amp; Cons of using Thermosetting Vs. Thermoforming Plastics in Orthotic Design; From Evaluation to Delivery &amp; Beyond</vt:lpstr>
      <vt:lpstr>Objectives  &amp; Instructions</vt:lpstr>
      <vt:lpstr>Basic definitions and assumed understandings used in this course: </vt:lpstr>
      <vt:lpstr>Do You Control Your Product or Does Your Product Control You?</vt:lpstr>
      <vt:lpstr>Figure 1, Fiberglass  90 degree plain weave</vt:lpstr>
      <vt:lpstr>Figure 2, Carbon - 90 degree plain weave</vt:lpstr>
      <vt:lpstr>Figure 3, Carbon Tubular Braid</vt:lpstr>
      <vt:lpstr>Figure 4, Fiberglass Tubular Braid</vt:lpstr>
      <vt:lpstr>Figure 5,  a Rotational control DISASTER !  Play the following Video  Note the failure medio - laterally as indicated by the “white” stress lines in the plastic, during the proximal rotational movement  of the calf section,  then imagine this Orthosis on a patient when you are trying to control the subtaylor joint  during a heel – toe gait attempt</vt:lpstr>
      <vt:lpstr>Figure 6, A comparison of thickness ; two similar size AFOs, one of composite fabrication (thermoset),  and one of Polypropylene (thermoform)  As you view the following slides 7 &amp; 8, note the increased thickness of the Polypropylene  brace needed for a similar size SAO compared to the  Laminated Composite SAO.   Realize,  that to accomplish the same task of control for a given deformity, the layup of the Composite Orthosis can be designed to be thinner and lighter, yet stronger than it’s Polypropylene counterpart. Although the flexibility or rigidity of an Orthosis may be a matter of biomechanical design preference, this does not change the fact that the strength to weight ratio of a Laminated Composite Orthosis far surpasses that of a Polypropylene Orthosis.  </vt:lpstr>
      <vt:lpstr>Figure 7, A Composite Laminated (Thermoset)  Solid Ankle Orthosis</vt:lpstr>
      <vt:lpstr>Figure 8, A Polypropylene (thermoform) Solid Ankle Orthosis</vt:lpstr>
      <vt:lpstr>Material Workmanship &amp; Variability</vt:lpstr>
      <vt:lpstr>Preparing Your Mold</vt:lpstr>
      <vt:lpstr>Fabrication Time Part 1 </vt:lpstr>
      <vt:lpstr>A well performed lamination:</vt:lpstr>
      <vt:lpstr>What can go wrong with the lamination process:</vt:lpstr>
      <vt:lpstr>Fabrication Time Part 2</vt:lpstr>
      <vt:lpstr>A well performed molding process:</vt:lpstr>
      <vt:lpstr>What can go wrong during the molding process:</vt:lpstr>
      <vt:lpstr>Lamination De-mold / Cure Time</vt:lpstr>
      <vt:lpstr>Thermoforming De-mold / Cure Time</vt:lpstr>
      <vt:lpstr>Final Preparation for  for Patient fitting, when Laminating with Composites </vt:lpstr>
      <vt:lpstr>Examples of protective equipment</vt:lpstr>
      <vt:lpstr>Final Preparation for  for Patient fitting, after molding with Poly – Thermoforming Plastics </vt:lpstr>
      <vt:lpstr>Post Fitting Revisions, Adjustments ……..Within Reason……….</vt:lpstr>
      <vt:lpstr>Final Delivery&amp; Post Delivery Readjustments.  Sudden Rx or Patient Preference Change  Sudden Gait or Activity Change  Did Orthotic Crack or Deform </vt:lpstr>
      <vt:lpstr>In Conclusion, questions to be asked:</vt:lpstr>
      <vt:lpstr>Conclusion – Patient Requirement example:  The marriage of both materials</vt:lpstr>
      <vt:lpstr>PowerPoint Presentation</vt:lpstr>
      <vt:lpstr>PowerPoint Presentation</vt:lpstr>
      <vt:lpstr>Think your finished with this course?  Click on the speaker below to find out: </vt:lpstr>
      <vt:lpstr>So of course not …. </vt:lpstr>
      <vt:lpstr>Suggestions &amp; Consultations</vt:lpstr>
    </vt:vector>
  </TitlesOfParts>
  <Company>AC Prosthetic &amp; Orthotic Svs.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Pros &amp; Cons of Thermoset vs. Thermoforming Fabrication</dc:title>
  <dc:creator>Andrew A. Cinque</dc:creator>
  <cp:lastModifiedBy>Andrew Cinque CPO</cp:lastModifiedBy>
  <cp:revision>160</cp:revision>
  <cp:lastPrinted>1601-01-01T00:00:00Z</cp:lastPrinted>
  <dcterms:created xsi:type="dcterms:W3CDTF">2001-01-11T10:28:09Z</dcterms:created>
  <dcterms:modified xsi:type="dcterms:W3CDTF">2013-01-16T01:52:39Z</dcterms:modified>
</cp:coreProperties>
</file>